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4" r:id="rId2"/>
    <p:sldId id="268" r:id="rId3"/>
    <p:sldId id="269" r:id="rId4"/>
    <p:sldId id="272" r:id="rId5"/>
    <p:sldId id="273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1A4"/>
    <a:srgbClr val="FCC530"/>
    <a:srgbClr val="FEC630"/>
    <a:srgbClr val="52CBBE"/>
    <a:srgbClr val="FF5969"/>
    <a:srgbClr val="5D7373"/>
    <a:srgbClr val="00A0A8"/>
    <a:srgbClr val="52C9BD"/>
    <a:srgbClr val="F0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5A29F4-A3F4-435B-8E51-F296D5D3081B}" v="158" dt="2020-09-04T02:30:43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451B9-87D6-4659-8953-65544A9BA90F}" type="datetimeFigureOut">
              <a:rPr lang="en-CA" smtClean="0"/>
              <a:t>2020-09-03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E6D01-1341-4C1C-903A-D9FF6F5A2C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465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E6D01-1341-4C1C-903A-D9FF6F5A2CB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961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E6D01-1341-4C1C-903A-D9FF6F5A2CB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9641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E6D01-1341-4C1C-903A-D9FF6F5A2CB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8412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E6D01-1341-4C1C-903A-D9FF6F5A2CB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9733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E6D01-1341-4C1C-903A-D9FF6F5A2CB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446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3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1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67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03.09.2020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0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03.09.2020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7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03.09.2020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3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03.09.2020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5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03.09.2020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03.09.2020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8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AF59-80FD-42F8-B77B-6179688B7234}" type="datetimeFigureOut">
              <a:rPr lang="de-DE" smtClean="0"/>
              <a:t>03.09.2020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3.m4a"/><Relationship Id="rId7" Type="http://schemas.openxmlformats.org/officeDocument/2006/relationships/image" Target="../media/image5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m4a"/><Relationship Id="rId7" Type="http://schemas.openxmlformats.org/officeDocument/2006/relationships/image" Target="../media/image6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bc.ca/career-centre" TargetMode="External"/><Relationship Id="rId3" Type="http://schemas.openxmlformats.org/officeDocument/2006/relationships/audio" Target="../media/media5.m4a"/><Relationship Id="rId7" Type="http://schemas.openxmlformats.org/officeDocument/2006/relationships/hyperlink" Target="https://www.unbc.ca/sites/default/files/sections/career-centre/resumehandout2020.pdf" TargetMode="External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EB0FD16-689C-476C-8309-C7173C257513}"/>
              </a:ext>
            </a:extLst>
          </p:cNvPr>
          <p:cNvSpPr txBox="1"/>
          <p:nvPr/>
        </p:nvSpPr>
        <p:spPr>
          <a:xfrm>
            <a:off x="3942996" y="1338291"/>
            <a:ext cx="727891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800" dirty="0">
                <a:solidFill>
                  <a:srgbClr val="FF5969"/>
                </a:solidFill>
                <a:latin typeface="Tw Cen MT" panose="020B0602020104020603" pitchFamily="34" charset="0"/>
              </a:rPr>
              <a:t>WELCOME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F202974-31A3-4642-B671-F0DBBB7B4663}"/>
              </a:ext>
            </a:extLst>
          </p:cNvPr>
          <p:cNvSpPr txBox="1"/>
          <p:nvPr/>
        </p:nvSpPr>
        <p:spPr>
          <a:xfrm>
            <a:off x="3987082" y="3010736"/>
            <a:ext cx="727891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rgbClr val="52CBBE"/>
                </a:solidFill>
                <a:latin typeface="Tw Cen MT" panose="020B0602020104020603" pitchFamily="34" charset="0"/>
              </a:rPr>
              <a:t>To the Series of Resumes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9BCE1F0-A71E-4D4B-BE6A-A381604C28D2}"/>
              </a:ext>
            </a:extLst>
          </p:cNvPr>
          <p:cNvSpPr txBox="1"/>
          <p:nvPr/>
        </p:nvSpPr>
        <p:spPr>
          <a:xfrm>
            <a:off x="3987082" y="3759023"/>
            <a:ext cx="727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5D7373"/>
                </a:solidFill>
                <a:latin typeface="Tw Cen MT" panose="020B0602020104020603" pitchFamily="34" charset="0"/>
              </a:rPr>
              <a:t>Topic 1: RESUME 101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A16B82-6A3C-46F5-8D32-072FDF89864A}"/>
              </a:ext>
            </a:extLst>
          </p:cNvPr>
          <p:cNvGrpSpPr/>
          <p:nvPr/>
        </p:nvGrpSpPr>
        <p:grpSpPr>
          <a:xfrm>
            <a:off x="-9302800" y="0"/>
            <a:ext cx="12482920" cy="6858000"/>
            <a:chOff x="-290920" y="0"/>
            <a:chExt cx="1248292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391CEE-E392-4A9D-BD11-6954B994FB42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AC43ACA-5000-40E2-80D3-19833F9F1A3F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022673-C77C-4E8F-AF41-8B283703E87E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8AD023B-AE8D-405F-90E6-27B0D4707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A27401-3327-4871-86AC-B461CA62C3AC}"/>
              </a:ext>
            </a:extLst>
          </p:cNvPr>
          <p:cNvGrpSpPr/>
          <p:nvPr/>
        </p:nvGrpSpPr>
        <p:grpSpPr>
          <a:xfrm>
            <a:off x="-8798784" y="0"/>
            <a:ext cx="11447503" cy="6858000"/>
            <a:chOff x="213096" y="0"/>
            <a:chExt cx="11447503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06C029B-A799-4206-A656-A006D8F8399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328131-EC42-4D6D-A247-91FD3D23E58C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728384-87ED-4E87-8F78-97EB653FDC67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Section 1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B44F548-697F-412D-9B99-861C27246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099890-786A-4F87-960D-5DADE5168909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9AAB1E-3A13-4745-A574-9EE6806378C9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BC0F905-3F71-4932-B130-39D508C4D117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EC5869-A976-4328-A864-2BB04E7E7BFC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Section 2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C8E4AB7-ADC0-4FEE-AE7A-994F5DAD3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789F00-2688-429D-926C-15F83152FDBE}"/>
              </a:ext>
            </a:extLst>
          </p:cNvPr>
          <p:cNvGrpSpPr/>
          <p:nvPr/>
        </p:nvGrpSpPr>
        <p:grpSpPr>
          <a:xfrm>
            <a:off x="-8360494" y="0"/>
            <a:ext cx="9927504" cy="6858000"/>
            <a:chOff x="-9337032" y="-1"/>
            <a:chExt cx="9927504" cy="68580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862AB6-114D-4C6A-B849-5A11B3650265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0105858-8A3E-4676-96A7-18C1A74E36F4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A634BD7-1512-45B6-AFE4-1EEA636625CB}"/>
                </a:ext>
              </a:extLst>
            </p:cNvPr>
            <p:cNvSpPr txBox="1"/>
            <p:nvPr/>
          </p:nvSpPr>
          <p:spPr>
            <a:xfrm rot="16200000">
              <a:off x="-834234" y="3189605"/>
              <a:ext cx="21713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Resources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08704A4-CABE-4989-8BF7-C10A6BB40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0F68C1A-F48E-4233-BF96-86F99570F5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610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 advTm="5143">
        <p159:morph option="byObject"/>
      </p:transition>
    </mc:Choice>
    <mc:Fallback>
      <p:transition spd="med" advTm="51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E68E9D3-A902-4F7F-8AA2-71114CC74ACB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A5E18E8-5A3E-4F1D-8254-6193AA55C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50C247F-7990-4945-869D-5E2A900F477F}"/>
              </a:ext>
            </a:extLst>
          </p:cNvPr>
          <p:cNvGrpSpPr/>
          <p:nvPr/>
        </p:nvGrpSpPr>
        <p:grpSpPr>
          <a:xfrm>
            <a:off x="-8798784" y="0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6BDC4B-8313-4203-9F42-C28AC214EB64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Section 1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C916508-F80D-434E-B066-812949E5DB94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DF4D80-460D-4455-B80A-3BC0C6A12DA2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Section 2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D48DDF-B760-4AB3-A520-29238CC2C408}"/>
              </a:ext>
            </a:extLst>
          </p:cNvPr>
          <p:cNvGrpSpPr/>
          <p:nvPr/>
        </p:nvGrpSpPr>
        <p:grpSpPr>
          <a:xfrm>
            <a:off x="-8344550" y="0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A696B4D-5BCF-47C3-8B8C-BE87154A63B4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AAA7B45-7DAF-4C4D-A930-ABA45AC955DD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01F5CFD-7EE1-475C-A36F-330184D5C6EC}"/>
                </a:ext>
              </a:extLst>
            </p:cNvPr>
            <p:cNvSpPr txBox="1"/>
            <p:nvPr/>
          </p:nvSpPr>
          <p:spPr>
            <a:xfrm rot="16200000">
              <a:off x="-843869" y="3099962"/>
              <a:ext cx="21713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Resources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9F42291-FBD0-4239-8D69-22035DCB4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4976004" y="1029350"/>
            <a:ext cx="4045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3A1A4"/>
                </a:solidFill>
                <a:latin typeface="Tw Cen MT" panose="020B0602020104020603" pitchFamily="34" charset="0"/>
              </a:rPr>
              <a:t>The following sections will be discussed: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DC9F996-36A0-4A1D-8C4B-F6DAF0FDA7C8}"/>
              </a:ext>
            </a:extLst>
          </p:cNvPr>
          <p:cNvSpPr txBox="1"/>
          <p:nvPr/>
        </p:nvSpPr>
        <p:spPr>
          <a:xfrm>
            <a:off x="5676335" y="1534379"/>
            <a:ext cx="2644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EDE56FF-3E69-4484-9673-AC7FA14D3D89}"/>
              </a:ext>
            </a:extLst>
          </p:cNvPr>
          <p:cNvSpPr txBox="1"/>
          <p:nvPr/>
        </p:nvSpPr>
        <p:spPr>
          <a:xfrm>
            <a:off x="5676335" y="1971990"/>
            <a:ext cx="26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44799B2-E7B9-4C01-A37D-BB60C6C75D12}"/>
              </a:ext>
            </a:extLst>
          </p:cNvPr>
          <p:cNvSpPr txBox="1"/>
          <p:nvPr/>
        </p:nvSpPr>
        <p:spPr>
          <a:xfrm>
            <a:off x="3602919" y="2355933"/>
            <a:ext cx="679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3186898-A449-4C49-B98D-E2AE9BC1C70C}"/>
              </a:ext>
            </a:extLst>
          </p:cNvPr>
          <p:cNvGrpSpPr/>
          <p:nvPr/>
        </p:nvGrpSpPr>
        <p:grpSpPr>
          <a:xfrm>
            <a:off x="5193279" y="2337439"/>
            <a:ext cx="1805441" cy="1894017"/>
            <a:chOff x="3884465" y="2182683"/>
            <a:chExt cx="1805441" cy="1894017"/>
          </a:xfrm>
        </p:grpSpPr>
        <p:sp>
          <p:nvSpPr>
            <p:cNvPr id="87" name="Rectangle: Top Corners Rounded 86">
              <a:extLst>
                <a:ext uri="{FF2B5EF4-FFF2-40B4-BE49-F238E27FC236}">
                  <a16:creationId xmlns:a16="http://schemas.microsoft.com/office/drawing/2014/main" id="{D235E39F-DC5F-4439-B57B-57591D615693}"/>
                </a:ext>
              </a:extLst>
            </p:cNvPr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011800B-C26B-4403-9D29-D7B40A68E58A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ECB0215-1FE9-4844-9CE3-86D4C31E463F}"/>
                </a:ext>
              </a:extLst>
            </p:cNvPr>
            <p:cNvSpPr txBox="1"/>
            <p:nvPr/>
          </p:nvSpPr>
          <p:spPr>
            <a:xfrm>
              <a:off x="4339969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1</a:t>
              </a:r>
            </a:p>
          </p:txBody>
        </p:sp>
      </p:grp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CDD0AA32-569F-48C6-B1DD-E0FA5FAAFDD0}"/>
              </a:ext>
            </a:extLst>
          </p:cNvPr>
          <p:cNvSpPr/>
          <p:nvPr/>
        </p:nvSpPr>
        <p:spPr>
          <a:xfrm flipV="1">
            <a:off x="5300206" y="3226438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92A05835-A3C7-4493-9A06-E3ED85947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63" y="5233069"/>
            <a:ext cx="819867" cy="8198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695C12-9645-4B24-9F75-74730D535860}"/>
              </a:ext>
            </a:extLst>
          </p:cNvPr>
          <p:cNvSpPr txBox="1"/>
          <p:nvPr/>
        </p:nvSpPr>
        <p:spPr>
          <a:xfrm>
            <a:off x="5301483" y="3770542"/>
            <a:ext cx="1591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2CBBE"/>
                </a:solidFill>
                <a:latin typeface="Tw Cen MT" panose="020B0602020104020603" pitchFamily="34" charset="0"/>
              </a:rPr>
              <a:t>What is a resume and the importance of it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CEA3957-556B-42B7-87E7-0E36CB99D7C4}"/>
              </a:ext>
            </a:extLst>
          </p:cNvPr>
          <p:cNvGrpSpPr/>
          <p:nvPr/>
        </p:nvGrpSpPr>
        <p:grpSpPr>
          <a:xfrm>
            <a:off x="7592122" y="2350997"/>
            <a:ext cx="1805441" cy="1894017"/>
            <a:chOff x="6381342" y="2182683"/>
            <a:chExt cx="1805441" cy="1894017"/>
          </a:xfrm>
        </p:grpSpPr>
        <p:sp>
          <p:nvSpPr>
            <p:cNvPr id="94" name="Rectangle: Top Corners Rounded 93">
              <a:extLst>
                <a:ext uri="{FF2B5EF4-FFF2-40B4-BE49-F238E27FC236}">
                  <a16:creationId xmlns:a16="http://schemas.microsoft.com/office/drawing/2014/main" id="{9666BCF3-8712-41CC-9663-5FB43DE37AE4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8DB57A7-0697-473A-8686-D4DD9E55B9E8}"/>
                </a:ext>
              </a:extLst>
            </p:cNvPr>
            <p:cNvSpPr txBox="1"/>
            <p:nvPr/>
          </p:nvSpPr>
          <p:spPr>
            <a:xfrm>
              <a:off x="6381342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3E19F84-B8B3-4F53-8754-E3FA37E6DA8E}"/>
                </a:ext>
              </a:extLst>
            </p:cNvPr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9193F019-CFD0-41E6-B2E3-C71A40A06465}"/>
              </a:ext>
            </a:extLst>
          </p:cNvPr>
          <p:cNvSpPr/>
          <p:nvPr/>
        </p:nvSpPr>
        <p:spPr>
          <a:xfrm flipV="1">
            <a:off x="7699049" y="3226438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D985FD3A-6DDC-40D3-AD9B-22C1B1F59D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026" y="5284972"/>
            <a:ext cx="784794" cy="784792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E9047E46-1ED1-4597-9B14-67E3851842DD}"/>
              </a:ext>
            </a:extLst>
          </p:cNvPr>
          <p:cNvSpPr txBox="1"/>
          <p:nvPr/>
        </p:nvSpPr>
        <p:spPr>
          <a:xfrm>
            <a:off x="7654722" y="3898471"/>
            <a:ext cx="1755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EC630"/>
                </a:solidFill>
                <a:latin typeface="Tw Cen MT" panose="020B0602020104020603" pitchFamily="34" charset="0"/>
              </a:rPr>
              <a:t>Features of a perfect resume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BF90EF8E-F52D-4FC7-B5CA-FFBEE3C93F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061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 advTm="10714">
        <p159:morph option="byObject"/>
      </p:transition>
    </mc:Choice>
    <mc:Fallback>
      <p:transition spd="med" advTm="107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0" grpId="0" animBg="1"/>
      <p:bldP spid="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BC3001EC-9F33-4C39-B780-199714C83EA2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29B5C97-F627-4A85-B003-5396A9D964D5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97C14D5-0388-44F5-AD76-F8BBAF179CD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151F346-69C6-4F86-BC1F-C57BA2384CC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2B367FE-8530-4052-AD96-2D6FBE49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E93C38-ECA5-4094-81E9-196A3BD19EBD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C85080E-7B66-43F0-AB4D-3A69B13C005A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05DAC1A-9BF8-460E-8D8B-77BFB6B27FF9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DCA374-CD21-448B-8791-8A04A9A9A552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Section 1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3A620A7-5483-4447-9670-0F8D67F36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02914A7-C65F-4EFB-8FF4-9BB283DC3935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9DA66B2-8A11-4397-B997-59A37787FEF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1A8923D-952E-459F-92C0-CCE4C5E45F88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D73F442-B2F9-477E-B4DE-956CBA09D9C3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Section 2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654DCD4-7920-4D83-8D7F-6D3A71A1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3C6BBB46-3AAE-49B1-8F56-3535CC357FEB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C48F6F2-7791-4D91-ADEC-77FE8FA739E3}"/>
              </a:ext>
            </a:extLst>
          </p:cNvPr>
          <p:cNvGrpSpPr/>
          <p:nvPr/>
        </p:nvGrpSpPr>
        <p:grpSpPr>
          <a:xfrm>
            <a:off x="-8350650" y="0"/>
            <a:ext cx="9928313" cy="6858000"/>
            <a:chOff x="-9337032" y="-1"/>
            <a:chExt cx="9928313" cy="685800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8ED37E9-9873-442F-9B7C-7F4BC1A8F51E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2E020DE-B46A-4F47-97AB-BB6C9038FA2E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CF05B7C-3B2D-4CAB-9132-7B756B442063}"/>
                </a:ext>
              </a:extLst>
            </p:cNvPr>
            <p:cNvSpPr txBox="1"/>
            <p:nvPr/>
          </p:nvSpPr>
          <p:spPr>
            <a:xfrm rot="16200000">
              <a:off x="-912343" y="3169386"/>
              <a:ext cx="2360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Resources</a:t>
              </a: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A04E2F48-2025-4003-B590-1DD95771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83EA2CA-A17F-4A6A-AC3E-6F8757F77880}"/>
              </a:ext>
            </a:extLst>
          </p:cNvPr>
          <p:cNvGrpSpPr/>
          <p:nvPr/>
        </p:nvGrpSpPr>
        <p:grpSpPr>
          <a:xfrm>
            <a:off x="7976170" y="1491437"/>
            <a:ext cx="1805441" cy="1894017"/>
            <a:chOff x="6381342" y="2182683"/>
            <a:chExt cx="1805441" cy="1894017"/>
          </a:xfrm>
        </p:grpSpPr>
        <p:sp>
          <p:nvSpPr>
            <p:cNvPr id="97" name="Rectangle: Top Corners Rounded 96">
              <a:extLst>
                <a:ext uri="{FF2B5EF4-FFF2-40B4-BE49-F238E27FC236}">
                  <a16:creationId xmlns:a16="http://schemas.microsoft.com/office/drawing/2014/main" id="{225A95EB-3596-4C52-91EE-39023E85BE2D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9A6427C-7201-480C-B8BA-C01C9BCA7B52}"/>
                </a:ext>
              </a:extLst>
            </p:cNvPr>
            <p:cNvSpPr txBox="1"/>
            <p:nvPr/>
          </p:nvSpPr>
          <p:spPr>
            <a:xfrm>
              <a:off x="6381342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4F68486-5533-4B47-B6BA-92533CBB4036}"/>
                </a:ext>
              </a:extLst>
            </p:cNvPr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3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2310FCA-56F2-4778-94B7-C1B5FD53AE20}"/>
              </a:ext>
            </a:extLst>
          </p:cNvPr>
          <p:cNvGrpSpPr/>
          <p:nvPr/>
        </p:nvGrpSpPr>
        <p:grpSpPr>
          <a:xfrm>
            <a:off x="5479293" y="1491437"/>
            <a:ext cx="1805441" cy="1894017"/>
            <a:chOff x="3884465" y="2182683"/>
            <a:chExt cx="1805441" cy="1894017"/>
          </a:xfrm>
        </p:grpSpPr>
        <p:sp>
          <p:nvSpPr>
            <p:cNvPr id="101" name="Rectangle: Top Corners Rounded 100">
              <a:extLst>
                <a:ext uri="{FF2B5EF4-FFF2-40B4-BE49-F238E27FC236}">
                  <a16:creationId xmlns:a16="http://schemas.microsoft.com/office/drawing/2014/main" id="{E792FABC-AA8F-4748-B8FA-DBB9112863AC}"/>
                </a:ext>
              </a:extLst>
            </p:cNvPr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3919267-9DA5-4811-B4F4-94D72398E7FD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ECB41C1-3E79-45AA-B100-38C9E092C776}"/>
                </a:ext>
              </a:extLst>
            </p:cNvPr>
            <p:cNvSpPr txBox="1"/>
            <p:nvPr/>
          </p:nvSpPr>
          <p:spPr>
            <a:xfrm>
              <a:off x="4339969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87830BE-EEF7-4034-8ABE-3212DB467DB4}"/>
              </a:ext>
            </a:extLst>
          </p:cNvPr>
          <p:cNvGrpSpPr/>
          <p:nvPr/>
        </p:nvGrpSpPr>
        <p:grpSpPr>
          <a:xfrm>
            <a:off x="2982416" y="1491437"/>
            <a:ext cx="1805441" cy="1894017"/>
            <a:chOff x="1387588" y="2182683"/>
            <a:chExt cx="1805441" cy="1894017"/>
          </a:xfrm>
        </p:grpSpPr>
        <p:sp>
          <p:nvSpPr>
            <p:cNvPr id="105" name="Rectangle: Top Corners Rounded 104">
              <a:extLst>
                <a:ext uri="{FF2B5EF4-FFF2-40B4-BE49-F238E27FC236}">
                  <a16:creationId xmlns:a16="http://schemas.microsoft.com/office/drawing/2014/main" id="{F1B87F23-BD02-4DB3-947D-2F61C5B87FEF}"/>
                </a:ext>
              </a:extLst>
            </p:cNvPr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D8301A0-49D9-41A5-A227-2E35458E6401}"/>
                </a:ext>
              </a:extLst>
            </p:cNvPr>
            <p:cNvSpPr txBox="1"/>
            <p:nvPr/>
          </p:nvSpPr>
          <p:spPr>
            <a:xfrm>
              <a:off x="1387588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36675CF-5B12-4D6B-8C03-F29656450255}"/>
                </a:ext>
              </a:extLst>
            </p:cNvPr>
            <p:cNvSpPr txBox="1"/>
            <p:nvPr/>
          </p:nvSpPr>
          <p:spPr>
            <a:xfrm>
              <a:off x="1843092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1</a:t>
              </a:r>
            </a:p>
          </p:txBody>
        </p:sp>
      </p:grp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48958204-CE05-4E79-AC55-C76FBB79E37F}"/>
              </a:ext>
            </a:extLst>
          </p:cNvPr>
          <p:cNvSpPr/>
          <p:nvPr/>
        </p:nvSpPr>
        <p:spPr>
          <a:xfrm flipV="1">
            <a:off x="3089346" y="2452004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406A5A75-24F0-496A-82D6-E2B37B100BBD}"/>
              </a:ext>
            </a:extLst>
          </p:cNvPr>
          <p:cNvSpPr/>
          <p:nvPr/>
        </p:nvSpPr>
        <p:spPr>
          <a:xfrm flipV="1">
            <a:off x="5586223" y="2452004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B8C3E14B-EBB2-49A7-9A4E-9C6AFAF9A364}"/>
              </a:ext>
            </a:extLst>
          </p:cNvPr>
          <p:cNvSpPr/>
          <p:nvPr/>
        </p:nvSpPr>
        <p:spPr>
          <a:xfrm flipV="1">
            <a:off x="8083100" y="2452004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721CE74-40AC-4223-B129-B3A270C7429B}"/>
              </a:ext>
            </a:extLst>
          </p:cNvPr>
          <p:cNvSpPr txBox="1"/>
          <p:nvPr/>
        </p:nvSpPr>
        <p:spPr>
          <a:xfrm>
            <a:off x="3083677" y="3146196"/>
            <a:ext cx="1591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5969"/>
                </a:solidFill>
                <a:latin typeface="Tw Cen MT" panose="020B0602020104020603" pitchFamily="34" charset="0"/>
              </a:rPr>
              <a:t>Brief written document that introduces you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60A9D1F-EDAE-418D-A3C8-F8109A2B052A}"/>
              </a:ext>
            </a:extLst>
          </p:cNvPr>
          <p:cNvGrpSpPr/>
          <p:nvPr/>
        </p:nvGrpSpPr>
        <p:grpSpPr>
          <a:xfrm>
            <a:off x="5539661" y="3099525"/>
            <a:ext cx="1712232" cy="1281822"/>
            <a:chOff x="3977674" y="3790771"/>
            <a:chExt cx="1591582" cy="1200329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1705BAF-DCDA-4FDC-8DA1-1FBA870AE5C8}"/>
                </a:ext>
              </a:extLst>
            </p:cNvPr>
            <p:cNvSpPr txBox="1"/>
            <p:nvPr/>
          </p:nvSpPr>
          <p:spPr>
            <a:xfrm>
              <a:off x="3977674" y="3790771"/>
              <a:ext cx="15915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52CBBE"/>
                  </a:solidFill>
                  <a:latin typeface="Tw Cen MT" panose="020B0602020104020603" pitchFamily="34" charset="0"/>
                </a:rPr>
                <a:t>First impression; professionalism is key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BBD17202-B0A7-4912-9A5D-8F55518824B3}"/>
                </a:ext>
              </a:extLst>
            </p:cNvPr>
            <p:cNvSpPr txBox="1"/>
            <p:nvPr/>
          </p:nvSpPr>
          <p:spPr>
            <a:xfrm>
              <a:off x="3977674" y="4146827"/>
              <a:ext cx="1591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F66AC79-730F-4E07-974E-4F08542F2C4A}"/>
              </a:ext>
            </a:extLst>
          </p:cNvPr>
          <p:cNvGrpSpPr/>
          <p:nvPr/>
        </p:nvGrpSpPr>
        <p:grpSpPr>
          <a:xfrm>
            <a:off x="8083100" y="3146196"/>
            <a:ext cx="1591582" cy="646331"/>
            <a:chOff x="6488272" y="3837442"/>
            <a:chExt cx="1591582" cy="646331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025EBC6-5731-4D97-B58C-0E0C20D47817}"/>
                </a:ext>
              </a:extLst>
            </p:cNvPr>
            <p:cNvSpPr txBox="1"/>
            <p:nvPr/>
          </p:nvSpPr>
          <p:spPr>
            <a:xfrm>
              <a:off x="6488272" y="3837442"/>
              <a:ext cx="1591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EC630"/>
                  </a:solidFill>
                  <a:latin typeface="Tw Cen MT" panose="020B0602020104020603" pitchFamily="34" charset="0"/>
                </a:rPr>
                <a:t>Universal marketing tool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38973E8-8FEC-48EF-89C3-A1086AD31515}"/>
                </a:ext>
              </a:extLst>
            </p:cNvPr>
            <p:cNvSpPr txBox="1"/>
            <p:nvPr/>
          </p:nvSpPr>
          <p:spPr>
            <a:xfrm>
              <a:off x="6488272" y="4146827"/>
              <a:ext cx="1591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1E1EB09-3B7F-4AD1-85F5-A963B8B7D4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80" y="4381347"/>
            <a:ext cx="894354" cy="894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331A99-A934-4099-9190-67078252B1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64" y="4390971"/>
            <a:ext cx="897858" cy="897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74" y="4381347"/>
            <a:ext cx="907482" cy="90748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0AC5F3F4-C35B-4135-90AD-AB08721F5071}"/>
              </a:ext>
            </a:extLst>
          </p:cNvPr>
          <p:cNvSpPr txBox="1"/>
          <p:nvPr/>
        </p:nvSpPr>
        <p:spPr>
          <a:xfrm>
            <a:off x="1089712" y="456049"/>
            <a:ext cx="105571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3A1A4"/>
                </a:solidFill>
                <a:latin typeface="Tw Cen MT" panose="020B0602020104020603" pitchFamily="34" charset="0"/>
              </a:rPr>
              <a:t>What is a resume and the importance of it.</a:t>
            </a:r>
          </a:p>
        </p:txBody>
      </p:sp>
      <p:pic>
        <p:nvPicPr>
          <p:cNvPr id="24" name="Audio 23">
            <a:hlinkClick r:id="" action="ppaction://media"/>
            <a:extLst>
              <a:ext uri="{FF2B5EF4-FFF2-40B4-BE49-F238E27FC236}">
                <a16:creationId xmlns:a16="http://schemas.microsoft.com/office/drawing/2014/main" id="{08A8F3BA-0E90-4EC3-9502-0C5C1F7BAF2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69485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 advTm="51349">
        <p159:morph option="byObject"/>
      </p:transition>
    </mc:Choice>
    <mc:Fallback>
      <p:transition spd="med" advTm="513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08" grpId="0" animBg="1"/>
      <p:bldP spid="109" grpId="0" animBg="1"/>
      <p:bldP spid="1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Section 1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305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Section 2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8760791" y="-4"/>
            <a:ext cx="9977452" cy="6858000"/>
            <a:chOff x="-9337032" y="-1"/>
            <a:chExt cx="9977452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68436" y="3195480"/>
              <a:ext cx="21713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Resources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1FBA8A3-D6EF-42EC-AEC1-86283EED452E}"/>
              </a:ext>
            </a:extLst>
          </p:cNvPr>
          <p:cNvGrpSpPr/>
          <p:nvPr/>
        </p:nvGrpSpPr>
        <p:grpSpPr>
          <a:xfrm>
            <a:off x="2378632" y="1889784"/>
            <a:ext cx="3197225" cy="662056"/>
            <a:chOff x="764723" y="2277144"/>
            <a:chExt cx="3197225" cy="662056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0F3CBE7-0B7F-4BBC-932B-F8A1336F5066}"/>
                </a:ext>
              </a:extLst>
            </p:cNvPr>
            <p:cNvSpPr/>
            <p:nvPr/>
          </p:nvSpPr>
          <p:spPr>
            <a:xfrm>
              <a:off x="764723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1F468DAE-4AE6-45BB-86E9-605BB3D41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554" y="2408975"/>
              <a:ext cx="398394" cy="398394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5766AE2-8191-4DD7-9F8B-FB3901844BFC}"/>
                </a:ext>
              </a:extLst>
            </p:cNvPr>
            <p:cNvSpPr txBox="1"/>
            <p:nvPr/>
          </p:nvSpPr>
          <p:spPr>
            <a:xfrm>
              <a:off x="1539310" y="2290434"/>
              <a:ext cx="1555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Attractiveness to the eye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ED76257E-DD5D-4C31-B2AC-F76DC9199544}"/>
                </a:ext>
              </a:extLst>
            </p:cNvPr>
            <p:cNvSpPr txBox="1"/>
            <p:nvPr/>
          </p:nvSpPr>
          <p:spPr>
            <a:xfrm>
              <a:off x="1435200" y="2425148"/>
              <a:ext cx="2526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C5CB2E8-B3A7-4DE0-B2CC-736365263446}"/>
              </a:ext>
            </a:extLst>
          </p:cNvPr>
          <p:cNvGrpSpPr/>
          <p:nvPr/>
        </p:nvGrpSpPr>
        <p:grpSpPr>
          <a:xfrm>
            <a:off x="5743574" y="1794141"/>
            <a:ext cx="3197225" cy="923330"/>
            <a:chOff x="764723" y="3420415"/>
            <a:chExt cx="3197225" cy="923330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4CD8841C-D453-44E7-9CE2-70317BC917D2}"/>
                </a:ext>
              </a:extLst>
            </p:cNvPr>
            <p:cNvSpPr/>
            <p:nvPr/>
          </p:nvSpPr>
          <p:spPr>
            <a:xfrm>
              <a:off x="764723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F4D948F-8670-4F67-B5BD-4AC06968C522}"/>
                </a:ext>
              </a:extLst>
            </p:cNvPr>
            <p:cNvSpPr txBox="1"/>
            <p:nvPr/>
          </p:nvSpPr>
          <p:spPr>
            <a:xfrm>
              <a:off x="1435200" y="3420415"/>
              <a:ext cx="15557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Focus on the needs of the employer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120E0D6-EFA2-4A08-BFE2-DD70F47E6C48}"/>
                </a:ext>
              </a:extLst>
            </p:cNvPr>
            <p:cNvSpPr txBox="1"/>
            <p:nvPr/>
          </p:nvSpPr>
          <p:spPr>
            <a:xfrm>
              <a:off x="1435200" y="3703169"/>
              <a:ext cx="2526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43BC266-D040-419D-B713-FBC99952FADF}"/>
              </a:ext>
            </a:extLst>
          </p:cNvPr>
          <p:cNvGrpSpPr/>
          <p:nvPr/>
        </p:nvGrpSpPr>
        <p:grpSpPr>
          <a:xfrm>
            <a:off x="4089886" y="4381188"/>
            <a:ext cx="3197225" cy="923330"/>
            <a:chOff x="4504627" y="3420415"/>
            <a:chExt cx="3197225" cy="923330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1F70E9A6-B0EA-49B3-9490-7C7B09ACEE67}"/>
                </a:ext>
              </a:extLst>
            </p:cNvPr>
            <p:cNvSpPr/>
            <p:nvPr/>
          </p:nvSpPr>
          <p:spPr>
            <a:xfrm>
              <a:off x="4504627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1C9AE74-6ECE-4642-85A1-879B902A0C00}"/>
                </a:ext>
              </a:extLst>
            </p:cNvPr>
            <p:cNvSpPr txBox="1"/>
            <p:nvPr/>
          </p:nvSpPr>
          <p:spPr>
            <a:xfrm>
              <a:off x="5175104" y="3420415"/>
              <a:ext cx="15557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Use a clear and concise writing style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00EE840-57C5-45A8-AB89-BA57CE453AA8}"/>
                </a:ext>
              </a:extLst>
            </p:cNvPr>
            <p:cNvSpPr txBox="1"/>
            <p:nvPr/>
          </p:nvSpPr>
          <p:spPr>
            <a:xfrm>
              <a:off x="5175104" y="3703169"/>
              <a:ext cx="2526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922994-56F7-4E3F-BBC4-41F24AED21E0}"/>
              </a:ext>
            </a:extLst>
          </p:cNvPr>
          <p:cNvGrpSpPr/>
          <p:nvPr/>
        </p:nvGrpSpPr>
        <p:grpSpPr>
          <a:xfrm>
            <a:off x="5737235" y="3108652"/>
            <a:ext cx="3197225" cy="923330"/>
            <a:chOff x="4504627" y="2165391"/>
            <a:chExt cx="3197225" cy="923330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4B44027A-8946-45E7-8F11-28B2EA7E8E3E}"/>
                </a:ext>
              </a:extLst>
            </p:cNvPr>
            <p:cNvSpPr/>
            <p:nvPr/>
          </p:nvSpPr>
          <p:spPr>
            <a:xfrm>
              <a:off x="4504627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64EED872-529B-476D-A042-AF8799EED2BA}"/>
                </a:ext>
              </a:extLst>
            </p:cNvPr>
            <p:cNvSpPr txBox="1"/>
            <p:nvPr/>
          </p:nvSpPr>
          <p:spPr>
            <a:xfrm>
              <a:off x="5267551" y="2165391"/>
              <a:ext cx="15557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Present only relevant information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6E35B1E-3A73-441C-8AB0-F2D52796F64F}"/>
                </a:ext>
              </a:extLst>
            </p:cNvPr>
            <p:cNvSpPr txBox="1"/>
            <p:nvPr/>
          </p:nvSpPr>
          <p:spPr>
            <a:xfrm>
              <a:off x="5175104" y="2425148"/>
              <a:ext cx="2526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F5AD506D-A0D8-41ED-81B6-A52A5DF75259}"/>
              </a:ext>
            </a:extLst>
          </p:cNvPr>
          <p:cNvSpPr txBox="1"/>
          <p:nvPr/>
        </p:nvSpPr>
        <p:spPr>
          <a:xfrm>
            <a:off x="114945" y="733490"/>
            <a:ext cx="107649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3A1A4"/>
                </a:solidFill>
                <a:latin typeface="Tw Cen MT" panose="020B0602020104020603" pitchFamily="34" charset="0"/>
              </a:rPr>
              <a:t>Features of a perfect resume.</a:t>
            </a:r>
            <a:endParaRPr lang="en-US" sz="1800" dirty="0">
              <a:solidFill>
                <a:srgbClr val="03A1A4"/>
              </a:solidFill>
              <a:latin typeface="Tw Cen MT" panose="020B0602020104020603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1A479C9-135A-4877-81BA-501A88742AF4}"/>
              </a:ext>
            </a:extLst>
          </p:cNvPr>
          <p:cNvGrpSpPr/>
          <p:nvPr/>
        </p:nvGrpSpPr>
        <p:grpSpPr>
          <a:xfrm>
            <a:off x="2415464" y="3057220"/>
            <a:ext cx="3197225" cy="662056"/>
            <a:chOff x="4504627" y="4833186"/>
            <a:chExt cx="3197225" cy="662056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47DBF3C-16DC-4DE8-9057-3B77A8DD7CFD}"/>
                </a:ext>
              </a:extLst>
            </p:cNvPr>
            <p:cNvSpPr/>
            <p:nvPr/>
          </p:nvSpPr>
          <p:spPr>
            <a:xfrm>
              <a:off x="4504627" y="4833186"/>
              <a:ext cx="662056" cy="6620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EA58B36-D934-4F49-BB74-CA29DD727B4E}"/>
                </a:ext>
              </a:extLst>
            </p:cNvPr>
            <p:cNvSpPr txBox="1"/>
            <p:nvPr/>
          </p:nvSpPr>
          <p:spPr>
            <a:xfrm>
              <a:off x="5304899" y="4848911"/>
              <a:ext cx="1555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Create a good impression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7A890BF-29D1-4D15-8271-0169E8543356}"/>
                </a:ext>
              </a:extLst>
            </p:cNvPr>
            <p:cNvSpPr txBox="1"/>
            <p:nvPr/>
          </p:nvSpPr>
          <p:spPr>
            <a:xfrm>
              <a:off x="5175104" y="4981190"/>
              <a:ext cx="2526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B71212A-46A9-4292-9976-72CC3994FE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638" y="4643656"/>
            <a:ext cx="398394" cy="3983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FF2A33-577B-4877-AB00-4216A0F0AD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90" y="2025550"/>
            <a:ext cx="443732" cy="443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709B6E-4C53-430E-B04B-FE845B1F9E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345" y="3336065"/>
            <a:ext cx="398394" cy="398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5CB24B-1DBC-4846-A071-0BED0EBA21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461" y="3203324"/>
            <a:ext cx="398394" cy="398394"/>
          </a:xfrm>
          <a:prstGeom prst="rect">
            <a:avLst/>
          </a:prstGeom>
        </p:spPr>
      </p:pic>
      <p:pic>
        <p:nvPicPr>
          <p:cNvPr id="33" name="Audio 32">
            <a:hlinkClick r:id="" action="ppaction://media"/>
            <a:extLst>
              <a:ext uri="{FF2B5EF4-FFF2-40B4-BE49-F238E27FC236}">
                <a16:creationId xmlns:a16="http://schemas.microsoft.com/office/drawing/2014/main" id="{75601B26-F86C-4B40-BE67-D98F5FDB714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79595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 advTm="118512">
        <p159:morph option="byObject"/>
      </p:transition>
    </mc:Choice>
    <mc:Fallback>
      <p:transition spd="med" advTm="1185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Intro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48521" y="0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Section 1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209499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Section 2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394883" y="-1"/>
            <a:ext cx="11069498" cy="6858000"/>
            <a:chOff x="-10744545" y="-1"/>
            <a:chExt cx="11354342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99059" y="3189604"/>
              <a:ext cx="2171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Resources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E8FADE7-5D32-410A-A514-EBA4D18E520D}"/>
              </a:ext>
            </a:extLst>
          </p:cNvPr>
          <p:cNvGrpSpPr/>
          <p:nvPr/>
        </p:nvGrpSpPr>
        <p:grpSpPr>
          <a:xfrm>
            <a:off x="121267" y="3505817"/>
            <a:ext cx="2355169" cy="2853845"/>
            <a:chOff x="578467" y="3983911"/>
            <a:chExt cx="2355169" cy="285384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8855102-5892-4791-81C6-1D3099286A62}"/>
                </a:ext>
              </a:extLst>
            </p:cNvPr>
            <p:cNvSpPr txBox="1"/>
            <p:nvPr/>
          </p:nvSpPr>
          <p:spPr>
            <a:xfrm>
              <a:off x="596836" y="3983911"/>
              <a:ext cx="2336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03A1A4"/>
                  </a:solidFill>
                  <a:latin typeface="Tw Cen MT" panose="020B0602020104020603" pitchFamily="34" charset="0"/>
                </a:rPr>
                <a:t>Resources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2001AFB-5833-4302-85EB-700F4F764C00}"/>
                </a:ext>
              </a:extLst>
            </p:cNvPr>
            <p:cNvSpPr txBox="1"/>
            <p:nvPr/>
          </p:nvSpPr>
          <p:spPr>
            <a:xfrm>
              <a:off x="578467" y="4590987"/>
              <a:ext cx="23368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A6A6A6"/>
                  </a:solidFill>
                  <a:latin typeface="Tw Cen MT" panose="020B0602020104020603" pitchFamily="34" charset="0"/>
                </a:rPr>
                <a:t>PDF Resume Package:</a:t>
              </a:r>
            </a:p>
            <a:p>
              <a:pPr algn="ctr"/>
              <a:r>
                <a:rPr lang="en-US" sz="2000" dirty="0">
                  <a:solidFill>
                    <a:srgbClr val="A6A6A6"/>
                  </a:solidFill>
                  <a:latin typeface="Tw Cen MT" panose="020B0602020104020603" pitchFamily="34" charset="0"/>
                </a:rPr>
                <a:t> </a:t>
              </a:r>
              <a:r>
                <a:rPr lang="en-CA" sz="1600" dirty="0">
                  <a:hlinkClick r:id="rId7"/>
                </a:rPr>
                <a:t>https://www.unbc.ca/sites/default/files/sections/career-centre/resumehandout2020.pdf</a:t>
              </a:r>
              <a:endParaRPr lang="en-US" sz="1600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82C6EF-E9DE-4923-8019-398DA581487A}"/>
              </a:ext>
            </a:extLst>
          </p:cNvPr>
          <p:cNvGrpSpPr/>
          <p:nvPr/>
        </p:nvGrpSpPr>
        <p:grpSpPr>
          <a:xfrm>
            <a:off x="2584587" y="3558895"/>
            <a:ext cx="2451828" cy="1081225"/>
            <a:chOff x="3148926" y="4016342"/>
            <a:chExt cx="2451828" cy="108122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AC3DF4E-CC11-4211-B94C-CFD06DD21505}"/>
                </a:ext>
              </a:extLst>
            </p:cNvPr>
            <p:cNvSpPr txBox="1"/>
            <p:nvPr/>
          </p:nvSpPr>
          <p:spPr>
            <a:xfrm>
              <a:off x="3209945" y="4016342"/>
              <a:ext cx="2336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EF3078"/>
                  </a:solidFill>
                  <a:latin typeface="Tw Cen MT" panose="020B0602020104020603" pitchFamily="34" charset="0"/>
                </a:rPr>
                <a:t>Email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47D5A51-0B28-44B2-9458-2EC47846B480}"/>
                </a:ext>
              </a:extLst>
            </p:cNvPr>
            <p:cNvSpPr txBox="1"/>
            <p:nvPr/>
          </p:nvSpPr>
          <p:spPr>
            <a:xfrm>
              <a:off x="3148926" y="4697457"/>
              <a:ext cx="24518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A6A6A6"/>
                  </a:solidFill>
                  <a:latin typeface="Tw Cen MT" panose="020B0602020104020603" pitchFamily="34" charset="0"/>
                </a:rPr>
                <a:t>hirestudents@unbc.ca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EEA83BA-280C-4216-B80C-C3082D2456C8}"/>
              </a:ext>
            </a:extLst>
          </p:cNvPr>
          <p:cNvGrpSpPr/>
          <p:nvPr/>
        </p:nvGrpSpPr>
        <p:grpSpPr>
          <a:xfrm>
            <a:off x="4800231" y="3532170"/>
            <a:ext cx="2367055" cy="2152348"/>
            <a:chOff x="5257431" y="4010264"/>
            <a:chExt cx="2367055" cy="215234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6D3A4AD-1059-4193-95F4-99D7FB3C3390}"/>
                </a:ext>
              </a:extLst>
            </p:cNvPr>
            <p:cNvSpPr txBox="1"/>
            <p:nvPr/>
          </p:nvSpPr>
          <p:spPr>
            <a:xfrm>
              <a:off x="5257431" y="4010264"/>
              <a:ext cx="2336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92D050"/>
                  </a:solidFill>
                  <a:latin typeface="Tw Cen MT" panose="020B0602020104020603" pitchFamily="34" charset="0"/>
                </a:rPr>
                <a:t>Website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D2CAFD3-83DC-4745-BD2C-AA8DD0D735B7}"/>
                </a:ext>
              </a:extLst>
            </p:cNvPr>
            <p:cNvSpPr txBox="1"/>
            <p:nvPr/>
          </p:nvSpPr>
          <p:spPr>
            <a:xfrm>
              <a:off x="5287686" y="4654507"/>
              <a:ext cx="233680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A6A6A6"/>
                  </a:solidFill>
                  <a:latin typeface="Tw Cen MT" panose="020B0602020104020603" pitchFamily="34" charset="0"/>
                </a:rPr>
                <a:t>Student Career Centre Website:</a:t>
              </a:r>
            </a:p>
            <a:p>
              <a:pPr algn="ctr"/>
              <a:endParaRPr lang="en-US" sz="2000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CA" sz="1600" dirty="0">
                  <a:hlinkClick r:id="rId8"/>
                </a:rPr>
                <a:t>https://www.unbc.ca/career-centre</a:t>
              </a:r>
              <a:endParaRPr lang="en-US" sz="1600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4759DD56-9161-4A22-8660-0AAFD5155B24}"/>
              </a:ext>
            </a:extLst>
          </p:cNvPr>
          <p:cNvSpPr/>
          <p:nvPr/>
        </p:nvSpPr>
        <p:spPr>
          <a:xfrm>
            <a:off x="3104981" y="2024737"/>
            <a:ext cx="1418053" cy="1470636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A516301-84E4-4DC6-A056-8024955CA570}"/>
              </a:ext>
            </a:extLst>
          </p:cNvPr>
          <p:cNvSpPr/>
          <p:nvPr/>
        </p:nvSpPr>
        <p:spPr>
          <a:xfrm>
            <a:off x="5339539" y="1967835"/>
            <a:ext cx="1418053" cy="153936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64BCF60-284B-4512-A374-E284A563EFB1}"/>
              </a:ext>
            </a:extLst>
          </p:cNvPr>
          <p:cNvSpPr/>
          <p:nvPr/>
        </p:nvSpPr>
        <p:spPr>
          <a:xfrm>
            <a:off x="609650" y="1972529"/>
            <a:ext cx="1418053" cy="145647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1FAC332-3B06-416F-8310-85F428628758}"/>
              </a:ext>
            </a:extLst>
          </p:cNvPr>
          <p:cNvSpPr txBox="1"/>
          <p:nvPr/>
        </p:nvSpPr>
        <p:spPr>
          <a:xfrm>
            <a:off x="6761492" y="3495375"/>
            <a:ext cx="28459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CC530"/>
                </a:solidFill>
                <a:latin typeface="Tw Cen MT" panose="020B0602020104020603" pitchFamily="34" charset="0"/>
              </a:rPr>
              <a:t>Voice Behind the Creativity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8E4D7B9-B3A7-4A15-90F1-227ADE8ADAB0}"/>
              </a:ext>
            </a:extLst>
          </p:cNvPr>
          <p:cNvSpPr txBox="1"/>
          <p:nvPr/>
        </p:nvSpPr>
        <p:spPr>
          <a:xfrm>
            <a:off x="7235596" y="4508820"/>
            <a:ext cx="221118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A6A6A6"/>
                </a:solidFill>
                <a:latin typeface="Tw Cen MT" panose="020B0602020104020603" pitchFamily="34" charset="0"/>
              </a:rPr>
              <a:t>Sukhvir Jawanda</a:t>
            </a:r>
          </a:p>
          <a:p>
            <a:pPr algn="ctr"/>
            <a:endParaRPr lang="en-US" sz="1800" dirty="0">
              <a:solidFill>
                <a:srgbClr val="A6A6A6"/>
              </a:solidFill>
              <a:latin typeface="Tw Cen MT" panose="020B0602020104020603" pitchFamily="34" charset="0"/>
            </a:endParaRPr>
          </a:p>
          <a:p>
            <a:pPr algn="ctr"/>
            <a:r>
              <a:rPr lang="en-US" dirty="0">
                <a:solidFill>
                  <a:srgbClr val="A6A6A6"/>
                </a:solidFill>
                <a:latin typeface="Tw Cen MT" panose="020B0602020104020603" pitchFamily="34" charset="0"/>
              </a:rPr>
              <a:t>Title: Student Career Ambassador </a:t>
            </a:r>
            <a:endParaRPr lang="en-US" sz="1800" dirty="0">
              <a:solidFill>
                <a:srgbClr val="A6A6A6"/>
              </a:solidFill>
              <a:latin typeface="Tw Cen MT" panose="020B0602020104020603" pitchFamily="34" charset="0"/>
            </a:endParaRPr>
          </a:p>
        </p:txBody>
      </p:sp>
      <p:sp>
        <p:nvSpPr>
          <p:cNvPr id="86" name="Freeform 200">
            <a:extLst>
              <a:ext uri="{FF2B5EF4-FFF2-40B4-BE49-F238E27FC236}">
                <a16:creationId xmlns:a16="http://schemas.microsoft.com/office/drawing/2014/main" id="{E66A9C52-4B0E-4093-B1FD-D42278604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195" y="2458310"/>
            <a:ext cx="556072" cy="528386"/>
          </a:xfrm>
          <a:custGeom>
            <a:avLst/>
            <a:gdLst>
              <a:gd name="T0" fmla="*/ 309 w 634"/>
              <a:gd name="T1" fmla="*/ 44 h 604"/>
              <a:gd name="T2" fmla="*/ 309 w 634"/>
              <a:gd name="T3" fmla="*/ 44 h 604"/>
              <a:gd name="T4" fmla="*/ 14 w 634"/>
              <a:gd name="T5" fmla="*/ 220 h 604"/>
              <a:gd name="T6" fmla="*/ 14 w 634"/>
              <a:gd name="T7" fmla="*/ 220 h 604"/>
              <a:gd name="T8" fmla="*/ 279 w 634"/>
              <a:gd name="T9" fmla="*/ 338 h 604"/>
              <a:gd name="T10" fmla="*/ 338 w 634"/>
              <a:gd name="T11" fmla="*/ 338 h 604"/>
              <a:gd name="T12" fmla="*/ 603 w 634"/>
              <a:gd name="T13" fmla="*/ 220 h 604"/>
              <a:gd name="T14" fmla="*/ 603 w 634"/>
              <a:gd name="T15" fmla="*/ 161 h 604"/>
              <a:gd name="T16" fmla="*/ 338 w 634"/>
              <a:gd name="T17" fmla="*/ 14 h 604"/>
              <a:gd name="T18" fmla="*/ 279 w 634"/>
              <a:gd name="T19" fmla="*/ 14 h 604"/>
              <a:gd name="T20" fmla="*/ 14 w 634"/>
              <a:gd name="T21" fmla="*/ 161 h 604"/>
              <a:gd name="T22" fmla="*/ 14 w 634"/>
              <a:gd name="T23" fmla="*/ 220 h 604"/>
              <a:gd name="T24" fmla="*/ 309 w 634"/>
              <a:gd name="T25" fmla="*/ 44 h 604"/>
              <a:gd name="T26" fmla="*/ 309 w 634"/>
              <a:gd name="T27" fmla="*/ 44 h 604"/>
              <a:gd name="T28" fmla="*/ 588 w 634"/>
              <a:gd name="T29" fmla="*/ 191 h 604"/>
              <a:gd name="T30" fmla="*/ 309 w 634"/>
              <a:gd name="T31" fmla="*/ 309 h 604"/>
              <a:gd name="T32" fmla="*/ 44 w 634"/>
              <a:gd name="T33" fmla="*/ 191 h 604"/>
              <a:gd name="T34" fmla="*/ 309 w 634"/>
              <a:gd name="T35" fmla="*/ 44 h 604"/>
              <a:gd name="T36" fmla="*/ 309 w 634"/>
              <a:gd name="T37" fmla="*/ 559 h 604"/>
              <a:gd name="T38" fmla="*/ 309 w 634"/>
              <a:gd name="T39" fmla="*/ 559 h 604"/>
              <a:gd name="T40" fmla="*/ 44 w 634"/>
              <a:gd name="T41" fmla="*/ 441 h 604"/>
              <a:gd name="T42" fmla="*/ 0 w 634"/>
              <a:gd name="T43" fmla="*/ 427 h 604"/>
              <a:gd name="T44" fmla="*/ 14 w 634"/>
              <a:gd name="T45" fmla="*/ 471 h 604"/>
              <a:gd name="T46" fmla="*/ 279 w 634"/>
              <a:gd name="T47" fmla="*/ 589 h 604"/>
              <a:gd name="T48" fmla="*/ 338 w 634"/>
              <a:gd name="T49" fmla="*/ 589 h 604"/>
              <a:gd name="T50" fmla="*/ 603 w 634"/>
              <a:gd name="T51" fmla="*/ 471 h 604"/>
              <a:gd name="T52" fmla="*/ 633 w 634"/>
              <a:gd name="T53" fmla="*/ 427 h 604"/>
              <a:gd name="T54" fmla="*/ 588 w 634"/>
              <a:gd name="T55" fmla="*/ 441 h 604"/>
              <a:gd name="T56" fmla="*/ 309 w 634"/>
              <a:gd name="T57" fmla="*/ 559 h 604"/>
              <a:gd name="T58" fmla="*/ 14 w 634"/>
              <a:gd name="T59" fmla="*/ 338 h 604"/>
              <a:gd name="T60" fmla="*/ 14 w 634"/>
              <a:gd name="T61" fmla="*/ 338 h 604"/>
              <a:gd name="T62" fmla="*/ 279 w 634"/>
              <a:gd name="T63" fmla="*/ 471 h 604"/>
              <a:gd name="T64" fmla="*/ 338 w 634"/>
              <a:gd name="T65" fmla="*/ 471 h 604"/>
              <a:gd name="T66" fmla="*/ 603 w 634"/>
              <a:gd name="T67" fmla="*/ 338 h 604"/>
              <a:gd name="T68" fmla="*/ 633 w 634"/>
              <a:gd name="T69" fmla="*/ 294 h 604"/>
              <a:gd name="T70" fmla="*/ 588 w 634"/>
              <a:gd name="T71" fmla="*/ 309 h 604"/>
              <a:gd name="T72" fmla="*/ 309 w 634"/>
              <a:gd name="T73" fmla="*/ 441 h 604"/>
              <a:gd name="T74" fmla="*/ 44 w 634"/>
              <a:gd name="T75" fmla="*/ 309 h 604"/>
              <a:gd name="T76" fmla="*/ 0 w 634"/>
              <a:gd name="T77" fmla="*/ 294 h 604"/>
              <a:gd name="T78" fmla="*/ 14 w 634"/>
              <a:gd name="T79" fmla="*/ 338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7" name="Freeform 185">
            <a:extLst>
              <a:ext uri="{FF2B5EF4-FFF2-40B4-BE49-F238E27FC236}">
                <a16:creationId xmlns:a16="http://schemas.microsoft.com/office/drawing/2014/main" id="{7C143A75-6A1F-448E-8E9F-1B8E87AE9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022" y="2549941"/>
            <a:ext cx="525969" cy="420228"/>
          </a:xfrm>
          <a:custGeom>
            <a:avLst/>
            <a:gdLst>
              <a:gd name="T0" fmla="*/ 545 w 619"/>
              <a:gd name="T1" fmla="*/ 0 h 472"/>
              <a:gd name="T2" fmla="*/ 545 w 619"/>
              <a:gd name="T3" fmla="*/ 0 h 472"/>
              <a:gd name="T4" fmla="*/ 73 w 619"/>
              <a:gd name="T5" fmla="*/ 0 h 472"/>
              <a:gd name="T6" fmla="*/ 0 w 619"/>
              <a:gd name="T7" fmla="*/ 73 h 472"/>
              <a:gd name="T8" fmla="*/ 0 w 619"/>
              <a:gd name="T9" fmla="*/ 397 h 472"/>
              <a:gd name="T10" fmla="*/ 73 w 619"/>
              <a:gd name="T11" fmla="*/ 471 h 472"/>
              <a:gd name="T12" fmla="*/ 545 w 619"/>
              <a:gd name="T13" fmla="*/ 471 h 472"/>
              <a:gd name="T14" fmla="*/ 618 w 619"/>
              <a:gd name="T15" fmla="*/ 397 h 472"/>
              <a:gd name="T16" fmla="*/ 618 w 619"/>
              <a:gd name="T17" fmla="*/ 73 h 472"/>
              <a:gd name="T18" fmla="*/ 545 w 619"/>
              <a:gd name="T19" fmla="*/ 0 h 472"/>
              <a:gd name="T20" fmla="*/ 559 w 619"/>
              <a:gd name="T21" fmla="*/ 44 h 472"/>
              <a:gd name="T22" fmla="*/ 559 w 619"/>
              <a:gd name="T23" fmla="*/ 44 h 472"/>
              <a:gd name="T24" fmla="*/ 309 w 619"/>
              <a:gd name="T25" fmla="*/ 235 h 472"/>
              <a:gd name="T26" fmla="*/ 59 w 619"/>
              <a:gd name="T27" fmla="*/ 44 h 472"/>
              <a:gd name="T28" fmla="*/ 559 w 619"/>
              <a:gd name="T29" fmla="*/ 44 h 472"/>
              <a:gd name="T30" fmla="*/ 29 w 619"/>
              <a:gd name="T31" fmla="*/ 397 h 472"/>
              <a:gd name="T32" fmla="*/ 29 w 619"/>
              <a:gd name="T33" fmla="*/ 397 h 472"/>
              <a:gd name="T34" fmla="*/ 29 w 619"/>
              <a:gd name="T35" fmla="*/ 73 h 472"/>
              <a:gd name="T36" fmla="*/ 206 w 619"/>
              <a:gd name="T37" fmla="*/ 221 h 472"/>
              <a:gd name="T38" fmla="*/ 29 w 619"/>
              <a:gd name="T39" fmla="*/ 397 h 472"/>
              <a:gd name="T40" fmla="*/ 59 w 619"/>
              <a:gd name="T41" fmla="*/ 427 h 472"/>
              <a:gd name="T42" fmla="*/ 59 w 619"/>
              <a:gd name="T43" fmla="*/ 427 h 472"/>
              <a:gd name="T44" fmla="*/ 236 w 619"/>
              <a:gd name="T45" fmla="*/ 235 h 472"/>
              <a:gd name="T46" fmla="*/ 309 w 619"/>
              <a:gd name="T47" fmla="*/ 294 h 472"/>
              <a:gd name="T48" fmla="*/ 368 w 619"/>
              <a:gd name="T49" fmla="*/ 235 h 472"/>
              <a:gd name="T50" fmla="*/ 559 w 619"/>
              <a:gd name="T51" fmla="*/ 427 h 472"/>
              <a:gd name="T52" fmla="*/ 59 w 619"/>
              <a:gd name="T53" fmla="*/ 427 h 472"/>
              <a:gd name="T54" fmla="*/ 589 w 619"/>
              <a:gd name="T55" fmla="*/ 397 h 472"/>
              <a:gd name="T56" fmla="*/ 589 w 619"/>
              <a:gd name="T57" fmla="*/ 397 h 472"/>
              <a:gd name="T58" fmla="*/ 589 w 619"/>
              <a:gd name="T59" fmla="*/ 397 h 472"/>
              <a:gd name="T60" fmla="*/ 412 w 619"/>
              <a:gd name="T61" fmla="*/ 221 h 472"/>
              <a:gd name="T62" fmla="*/ 589 w 619"/>
              <a:gd name="T63" fmla="*/ 73 h 472"/>
              <a:gd name="T64" fmla="*/ 589 w 619"/>
              <a:gd name="T65" fmla="*/ 397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9" h="472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5" y="471"/>
                  <a:pt x="545" y="471"/>
                  <a:pt x="545" y="471"/>
                </a:cubicBezTo>
                <a:cubicBezTo>
                  <a:pt x="589" y="471"/>
                  <a:pt x="618" y="442"/>
                  <a:pt x="618" y="397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30"/>
                  <a:pt x="589" y="0"/>
                  <a:pt x="545" y="0"/>
                </a:cubicBezTo>
                <a:close/>
                <a:moveTo>
                  <a:pt x="559" y="44"/>
                </a:moveTo>
                <a:lnTo>
                  <a:pt x="559" y="44"/>
                </a:lnTo>
                <a:cubicBezTo>
                  <a:pt x="309" y="235"/>
                  <a:pt x="309" y="235"/>
                  <a:pt x="309" y="235"/>
                </a:cubicBezTo>
                <a:cubicBezTo>
                  <a:pt x="59" y="44"/>
                  <a:pt x="59" y="44"/>
                  <a:pt x="59" y="44"/>
                </a:cubicBezTo>
                <a:lnTo>
                  <a:pt x="559" y="44"/>
                </a:lnTo>
                <a:close/>
                <a:moveTo>
                  <a:pt x="29" y="397"/>
                </a:moveTo>
                <a:lnTo>
                  <a:pt x="29" y="397"/>
                </a:lnTo>
                <a:cubicBezTo>
                  <a:pt x="29" y="73"/>
                  <a:pt x="29" y="73"/>
                  <a:pt x="29" y="73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9" y="397"/>
                  <a:pt x="29" y="397"/>
                  <a:pt x="29" y="397"/>
                </a:cubicBezTo>
                <a:close/>
                <a:moveTo>
                  <a:pt x="59" y="427"/>
                </a:moveTo>
                <a:lnTo>
                  <a:pt x="59" y="427"/>
                </a:lnTo>
                <a:cubicBezTo>
                  <a:pt x="236" y="235"/>
                  <a:pt x="236" y="235"/>
                  <a:pt x="236" y="235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68" y="235"/>
                  <a:pt x="368" y="235"/>
                  <a:pt x="368" y="235"/>
                </a:cubicBezTo>
                <a:cubicBezTo>
                  <a:pt x="559" y="427"/>
                  <a:pt x="559" y="427"/>
                  <a:pt x="559" y="427"/>
                </a:cubicBezTo>
                <a:cubicBezTo>
                  <a:pt x="545" y="427"/>
                  <a:pt x="73" y="427"/>
                  <a:pt x="59" y="427"/>
                </a:cubicBezTo>
                <a:close/>
                <a:moveTo>
                  <a:pt x="589" y="397"/>
                </a:moveTo>
                <a:lnTo>
                  <a:pt x="589" y="397"/>
                </a:lnTo>
                <a:lnTo>
                  <a:pt x="589" y="397"/>
                </a:lnTo>
                <a:cubicBezTo>
                  <a:pt x="412" y="221"/>
                  <a:pt x="412" y="221"/>
                  <a:pt x="412" y="221"/>
                </a:cubicBezTo>
                <a:cubicBezTo>
                  <a:pt x="589" y="73"/>
                  <a:pt x="589" y="73"/>
                  <a:pt x="589" y="73"/>
                </a:cubicBezTo>
                <a:lnTo>
                  <a:pt x="589" y="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8" name="Freeform 188">
            <a:extLst>
              <a:ext uri="{FF2B5EF4-FFF2-40B4-BE49-F238E27FC236}">
                <a16:creationId xmlns:a16="http://schemas.microsoft.com/office/drawing/2014/main" id="{AF896E29-1636-4966-B256-7E35AE36F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985" y="2430116"/>
            <a:ext cx="655288" cy="584775"/>
          </a:xfrm>
          <a:custGeom>
            <a:avLst/>
            <a:gdLst>
              <a:gd name="T0" fmla="*/ 250 w 604"/>
              <a:gd name="T1" fmla="*/ 251 h 619"/>
              <a:gd name="T2" fmla="*/ 250 w 604"/>
              <a:gd name="T3" fmla="*/ 251 h 619"/>
              <a:gd name="T4" fmla="*/ 279 w 604"/>
              <a:gd name="T5" fmla="*/ 221 h 619"/>
              <a:gd name="T6" fmla="*/ 250 w 604"/>
              <a:gd name="T7" fmla="*/ 192 h 619"/>
              <a:gd name="T8" fmla="*/ 220 w 604"/>
              <a:gd name="T9" fmla="*/ 221 h 619"/>
              <a:gd name="T10" fmla="*/ 250 w 604"/>
              <a:gd name="T11" fmla="*/ 251 h 619"/>
              <a:gd name="T12" fmla="*/ 132 w 604"/>
              <a:gd name="T13" fmla="*/ 251 h 619"/>
              <a:gd name="T14" fmla="*/ 132 w 604"/>
              <a:gd name="T15" fmla="*/ 251 h 619"/>
              <a:gd name="T16" fmla="*/ 162 w 604"/>
              <a:gd name="T17" fmla="*/ 221 h 619"/>
              <a:gd name="T18" fmla="*/ 132 w 604"/>
              <a:gd name="T19" fmla="*/ 192 h 619"/>
              <a:gd name="T20" fmla="*/ 103 w 604"/>
              <a:gd name="T21" fmla="*/ 221 h 619"/>
              <a:gd name="T22" fmla="*/ 132 w 604"/>
              <a:gd name="T23" fmla="*/ 251 h 619"/>
              <a:gd name="T24" fmla="*/ 367 w 604"/>
              <a:gd name="T25" fmla="*/ 251 h 619"/>
              <a:gd name="T26" fmla="*/ 367 w 604"/>
              <a:gd name="T27" fmla="*/ 251 h 619"/>
              <a:gd name="T28" fmla="*/ 397 w 604"/>
              <a:gd name="T29" fmla="*/ 221 h 619"/>
              <a:gd name="T30" fmla="*/ 367 w 604"/>
              <a:gd name="T31" fmla="*/ 192 h 619"/>
              <a:gd name="T32" fmla="*/ 338 w 604"/>
              <a:gd name="T33" fmla="*/ 221 h 619"/>
              <a:gd name="T34" fmla="*/ 367 w 604"/>
              <a:gd name="T35" fmla="*/ 251 h 619"/>
              <a:gd name="T36" fmla="*/ 530 w 604"/>
              <a:gd name="T37" fmla="*/ 177 h 619"/>
              <a:gd name="T38" fmla="*/ 530 w 604"/>
              <a:gd name="T39" fmla="*/ 177 h 619"/>
              <a:gd name="T40" fmla="*/ 530 w 604"/>
              <a:gd name="T41" fmla="*/ 192 h 619"/>
              <a:gd name="T42" fmla="*/ 530 w 604"/>
              <a:gd name="T43" fmla="*/ 221 h 619"/>
              <a:gd name="T44" fmla="*/ 574 w 604"/>
              <a:gd name="T45" fmla="*/ 339 h 619"/>
              <a:gd name="T46" fmla="*/ 471 w 604"/>
              <a:gd name="T47" fmla="*/ 501 h 619"/>
              <a:gd name="T48" fmla="*/ 471 w 604"/>
              <a:gd name="T49" fmla="*/ 560 h 619"/>
              <a:gd name="T50" fmla="*/ 397 w 604"/>
              <a:gd name="T51" fmla="*/ 516 h 619"/>
              <a:gd name="T52" fmla="*/ 353 w 604"/>
              <a:gd name="T53" fmla="*/ 530 h 619"/>
              <a:gd name="T54" fmla="*/ 235 w 604"/>
              <a:gd name="T55" fmla="*/ 486 h 619"/>
              <a:gd name="T56" fmla="*/ 206 w 604"/>
              <a:gd name="T57" fmla="*/ 486 h 619"/>
              <a:gd name="T58" fmla="*/ 176 w 604"/>
              <a:gd name="T59" fmla="*/ 486 h 619"/>
              <a:gd name="T60" fmla="*/ 353 w 604"/>
              <a:gd name="T61" fmla="*/ 560 h 619"/>
              <a:gd name="T62" fmla="*/ 397 w 604"/>
              <a:gd name="T63" fmla="*/ 560 h 619"/>
              <a:gd name="T64" fmla="*/ 515 w 604"/>
              <a:gd name="T65" fmla="*/ 618 h 619"/>
              <a:gd name="T66" fmla="*/ 515 w 604"/>
              <a:gd name="T67" fmla="*/ 516 h 619"/>
              <a:gd name="T68" fmla="*/ 603 w 604"/>
              <a:gd name="T69" fmla="*/ 339 h 619"/>
              <a:gd name="T70" fmla="*/ 530 w 604"/>
              <a:gd name="T71" fmla="*/ 177 h 619"/>
              <a:gd name="T72" fmla="*/ 191 w 604"/>
              <a:gd name="T73" fmla="*/ 442 h 619"/>
              <a:gd name="T74" fmla="*/ 191 w 604"/>
              <a:gd name="T75" fmla="*/ 442 h 619"/>
              <a:gd name="T76" fmla="*/ 250 w 604"/>
              <a:gd name="T77" fmla="*/ 442 h 619"/>
              <a:gd name="T78" fmla="*/ 485 w 604"/>
              <a:gd name="T79" fmla="*/ 221 h 619"/>
              <a:gd name="T80" fmla="*/ 250 w 604"/>
              <a:gd name="T81" fmla="*/ 0 h 619"/>
              <a:gd name="T82" fmla="*/ 0 w 604"/>
              <a:gd name="T83" fmla="*/ 221 h 619"/>
              <a:gd name="T84" fmla="*/ 73 w 604"/>
              <a:gd name="T85" fmla="*/ 398 h 619"/>
              <a:gd name="T86" fmla="*/ 73 w 604"/>
              <a:gd name="T87" fmla="*/ 501 h 619"/>
              <a:gd name="T88" fmla="*/ 191 w 604"/>
              <a:gd name="T89" fmla="*/ 442 h 619"/>
              <a:gd name="T90" fmla="*/ 44 w 604"/>
              <a:gd name="T91" fmla="*/ 221 h 619"/>
              <a:gd name="T92" fmla="*/ 44 w 604"/>
              <a:gd name="T93" fmla="*/ 221 h 619"/>
              <a:gd name="T94" fmla="*/ 250 w 604"/>
              <a:gd name="T95" fmla="*/ 30 h 619"/>
              <a:gd name="T96" fmla="*/ 456 w 604"/>
              <a:gd name="T97" fmla="*/ 221 h 619"/>
              <a:gd name="T98" fmla="*/ 250 w 604"/>
              <a:gd name="T99" fmla="*/ 413 h 619"/>
              <a:gd name="T100" fmla="*/ 191 w 604"/>
              <a:gd name="T101" fmla="*/ 398 h 619"/>
              <a:gd name="T102" fmla="*/ 117 w 604"/>
              <a:gd name="T103" fmla="*/ 442 h 619"/>
              <a:gd name="T104" fmla="*/ 117 w 604"/>
              <a:gd name="T105" fmla="*/ 383 h 619"/>
              <a:gd name="T106" fmla="*/ 44 w 604"/>
              <a:gd name="T107" fmla="*/ 221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pic>
        <p:nvPicPr>
          <p:cNvPr id="8" name="Picture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9F26BAF-FDAF-4AF9-89DA-B0F68A62AC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741" y="1892535"/>
            <a:ext cx="1532571" cy="1529198"/>
          </a:xfrm>
          <a:prstGeom prst="ellipse">
            <a:avLst/>
          </a:prstGeom>
          <a:ln w="63500" cap="rnd">
            <a:solidFill>
              <a:srgbClr val="FCC53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Audio 20">
            <a:hlinkClick r:id="" action="ppaction://media"/>
            <a:extLst>
              <a:ext uri="{FF2B5EF4-FFF2-40B4-BE49-F238E27FC236}">
                <a16:creationId xmlns:a16="http://schemas.microsoft.com/office/drawing/2014/main" id="{5C4B3064-F09F-470F-93B0-A8E3C61FDF8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72394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 advTm="35523">
        <p159:morph option="byObject"/>
      </p:transition>
    </mc:Choice>
    <mc:Fallback>
      <p:transition spd="med" advTm="355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6" grpId="0" animBg="1"/>
      <p:bldP spid="87" grpId="0" animBg="1"/>
      <p:bldP spid="8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190</Words>
  <Application>Microsoft Office PowerPoint</Application>
  <PresentationFormat>Widescreen</PresentationFormat>
  <Paragraphs>61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Tw Cen MT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lastModifiedBy>Sukhvir Jawanda</cp:lastModifiedBy>
  <cp:revision>18</cp:revision>
  <dcterms:created xsi:type="dcterms:W3CDTF">2017-01-05T13:17:27Z</dcterms:created>
  <dcterms:modified xsi:type="dcterms:W3CDTF">2020-09-04T02:33:57Z</dcterms:modified>
</cp:coreProperties>
</file>