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4" r:id="rId3"/>
    <p:sldId id="273" r:id="rId4"/>
    <p:sldId id="280" r:id="rId5"/>
    <p:sldId id="279" r:id="rId6"/>
    <p:sldId id="269" r:id="rId7"/>
    <p:sldId id="281" r:id="rId8"/>
    <p:sldId id="286" r:id="rId9"/>
    <p:sldId id="282" r:id="rId10"/>
    <p:sldId id="291" r:id="rId11"/>
    <p:sldId id="290" r:id="rId12"/>
    <p:sldId id="271" r:id="rId13"/>
    <p:sldId id="289" r:id="rId14"/>
    <p:sldId id="276" r:id="rId15"/>
    <p:sldId id="288" r:id="rId16"/>
    <p:sldId id="283" r:id="rId17"/>
    <p:sldId id="292" r:id="rId18"/>
    <p:sldId id="272" r:id="rId19"/>
    <p:sldId id="277" r:id="rId20"/>
    <p:sldId id="268" r:id="rId21"/>
    <p:sldId id="265" r:id="rId22"/>
    <p:sldId id="294" r:id="rId23"/>
    <p:sldId id="29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FA"/>
    <a:srgbClr val="CAE8AA"/>
    <a:srgbClr val="EBFFF4"/>
    <a:srgbClr val="ECF1F8"/>
    <a:srgbClr val="0076BD"/>
    <a:srgbClr val="F3F0F6"/>
    <a:srgbClr val="F0F9E7"/>
    <a:srgbClr val="FF9966"/>
    <a:srgbClr val="007AC0"/>
    <a:srgbClr val="008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300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756" y="-84"/>
      </p:cViewPr>
      <p:guideLst>
        <p:guide orient="horz" pos="2928"/>
        <p:guide pos="2208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388590-ED5C-4A5E-97F0-1322B21ADC6E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417054-C20F-4343-8793-66AE28FCF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09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AB0966-FB7D-4741-863B-447AC4CED835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6580E7-9913-4C16-A71F-2B4ABAF0579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64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McArthur Jun 2014 </a:t>
            </a:r>
            <a:r>
              <a:rPr lang="en-US" dirty="0" err="1" smtClean="0"/>
              <a:t>CCHCSP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McArthur Jun 2014 </a:t>
            </a:r>
            <a:r>
              <a:rPr lang="en-US" dirty="0" err="1" smtClean="0"/>
              <a:t>CCHCSP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McArthur Jun 2014 </a:t>
            </a:r>
            <a:r>
              <a:rPr lang="en-US" dirty="0" err="1" smtClean="0"/>
              <a:t>CCHCSP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McArthur Jun 2014 </a:t>
            </a:r>
            <a:r>
              <a:rPr lang="en-US" dirty="0" err="1" smtClean="0"/>
              <a:t>CCHCSP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56552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C4A55-71DF-407E-955F-581F35C06CE1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460376" y="8832850"/>
            <a:ext cx="3038475" cy="463550"/>
          </a:xfrm>
          <a:noFill/>
        </p:spPr>
        <p:txBody>
          <a:bodyPr/>
          <a:lstStyle>
            <a:lvl1pPr defTabSz="93022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1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defTabSz="93022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1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defTabSz="9302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McArthur Jun 2014 CCHCSP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4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38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03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1" y="81181"/>
            <a:ext cx="794157" cy="5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023508" y="252796"/>
            <a:ext cx="4497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CA" dirty="0">
                <a:solidFill>
                  <a:srgbClr val="0070C0"/>
                </a:solidFill>
                <a:latin typeface="Franklin Gothic Medium Cond" pitchFamily="34" charset="0"/>
                <a:cs typeface="Aharoni" pitchFamily="2" charset="-79"/>
              </a:rPr>
              <a:t> </a:t>
            </a:r>
            <a:r>
              <a:rPr lang="en-CA" sz="1600" i="0" dirty="0" smtClean="0">
                <a:solidFill>
                  <a:srgbClr val="007AC0"/>
                </a:solidFill>
                <a:latin typeface="Franklin Gothic Demi" pitchFamily="34" charset="0"/>
                <a:cs typeface="Aharoni" pitchFamily="2" charset="-79"/>
              </a:rPr>
              <a:t>Planning your interdisciplinary research project</a:t>
            </a:r>
            <a:endParaRPr lang="en-CA" sz="1600" i="0" dirty="0">
              <a:solidFill>
                <a:srgbClr val="007AC0"/>
              </a:solidFill>
              <a:latin typeface="Franklin Gothic Demi" pitchFamily="34" charset="0"/>
              <a:cs typeface="Aharoni" pitchFamily="2" charset="-79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3902" y="690113"/>
            <a:ext cx="8747185" cy="0"/>
          </a:xfrm>
          <a:prstGeom prst="line">
            <a:avLst/>
          </a:prstGeom>
          <a:ln w="28575">
            <a:solidFill>
              <a:srgbClr val="0076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224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969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53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78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1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1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5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05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05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46B39-7A6E-48A7-988F-9B3EDBD8DEB6}" type="datetimeFigureOut">
              <a:rPr lang="en-CA" smtClean="0"/>
              <a:t>01/06/2018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DB907-6A36-47A7-BEAE-6F0D0B3B35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23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fnigc.ca/ocap.htm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1473456" y="5882321"/>
            <a:ext cx="6176451" cy="89255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Dawn McArthur, PhD</a:t>
            </a:r>
          </a:p>
          <a:p>
            <a:pPr algn="ctr">
              <a:defRPr/>
            </a:pPr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Director, Research &amp; Technology Development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563" y="814438"/>
            <a:ext cx="8758237" cy="1723549"/>
          </a:xfrm>
          <a:prstGeom prst="rect">
            <a:avLst/>
          </a:prstGeom>
          <a:solidFill>
            <a:srgbClr val="D2F0FA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CA" sz="4800" b="1" dirty="0" smtClean="0">
                <a:solidFill>
                  <a:schemeClr val="tx2"/>
                </a:solidFill>
                <a:latin typeface="Franklin Gothic Medium Cond" pitchFamily="34" charset="0"/>
                <a:cs typeface="Aharoni" pitchFamily="2" charset="-79"/>
              </a:rPr>
              <a:t>1 - Planning your </a:t>
            </a:r>
          </a:p>
          <a:p>
            <a:pPr algn="ctr" eaLnBrk="1" hangingPunct="1">
              <a:spcBef>
                <a:spcPts val="1200"/>
              </a:spcBef>
            </a:pPr>
            <a:r>
              <a:rPr lang="en-CA" sz="4800" b="1" dirty="0" smtClean="0">
                <a:solidFill>
                  <a:schemeClr val="tx2"/>
                </a:solidFill>
                <a:latin typeface="Franklin Gothic Medium Cond" pitchFamily="34" charset="0"/>
                <a:cs typeface="Aharoni" pitchFamily="2" charset="-79"/>
              </a:rPr>
              <a:t>interdisciplinary research project</a:t>
            </a:r>
            <a:endParaRPr lang="en-CA" sz="4800" b="1" dirty="0">
              <a:solidFill>
                <a:schemeClr val="tx2"/>
              </a:solidFill>
              <a:latin typeface="Franklin Gothic Medium Cond" pitchFamily="34" charset="0"/>
              <a:cs typeface="Aharoni" pitchFamily="2" charset="-79"/>
            </a:endParaRPr>
          </a:p>
        </p:txBody>
      </p:sp>
      <p:graphicFrame>
        <p:nvGraphicFramePr>
          <p:cNvPr id="615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050619"/>
              </p:ext>
            </p:extLst>
          </p:nvPr>
        </p:nvGraphicFramePr>
        <p:xfrm>
          <a:off x="7667625" y="5865054"/>
          <a:ext cx="1476375" cy="99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Photo Editor Photo" r:id="rId4" imgW="1867161" imgH="1209524" progId="MSPhotoEd.3">
                  <p:embed/>
                </p:oleObj>
              </mc:Choice>
              <mc:Fallback>
                <p:oleObj name="Photo Editor Photo" r:id="rId4" imgW="1867161" imgH="1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865054"/>
                        <a:ext cx="1476375" cy="992946"/>
                      </a:xfrm>
                      <a:prstGeom prst="rect">
                        <a:avLst/>
                      </a:prstGeom>
                      <a:solidFill>
                        <a:srgbClr val="B3D9FF">
                          <a:alpha val="14902"/>
                        </a:srgb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0" y="5911008"/>
            <a:ext cx="1217190" cy="8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732" y="101600"/>
            <a:ext cx="8964949" cy="6942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03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07" y="2773345"/>
            <a:ext cx="5347149" cy="284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011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0883" y="893020"/>
            <a:ext cx="331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/>
              <a:t>Build </a:t>
            </a:r>
            <a:r>
              <a:rPr lang="en-CA" sz="4000" b="1" dirty="0"/>
              <a:t>the team</a:t>
            </a:r>
            <a:endParaRPr lang="en-CA" sz="4000" dirty="0"/>
          </a:p>
        </p:txBody>
      </p:sp>
      <p:sp>
        <p:nvSpPr>
          <p:cNvPr id="2" name="AutoShape 4" descr="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#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78776" y="1949599"/>
            <a:ext cx="788521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</a:rPr>
              <a:t>What the </a:t>
            </a:r>
            <a:r>
              <a:rPr lang="en-CA" sz="3200" b="1" dirty="0" err="1" smtClean="0">
                <a:solidFill>
                  <a:srgbClr val="0070C0"/>
                </a:solidFill>
              </a:rPr>
              <a:t>RFA</a:t>
            </a:r>
            <a:r>
              <a:rPr lang="en-CA" sz="3200" b="1" dirty="0" smtClean="0">
                <a:solidFill>
                  <a:srgbClr val="0070C0"/>
                </a:solidFill>
              </a:rPr>
              <a:t> requires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CA" sz="2800" i="1" dirty="0" smtClean="0"/>
              <a:t>The </a:t>
            </a:r>
            <a:r>
              <a:rPr lang="en-CA" sz="2800" i="1" dirty="0"/>
              <a:t>proposal must include </a:t>
            </a:r>
            <a:endParaRPr lang="en-CA" sz="2800" i="1" dirty="0" smtClean="0"/>
          </a:p>
          <a:p>
            <a:pPr marL="450850" indent="-273050">
              <a:lnSpc>
                <a:spcPts val="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an </a:t>
            </a:r>
            <a:r>
              <a:rPr lang="en-CA" sz="2800" dirty="0"/>
              <a:t>outline of team </a:t>
            </a:r>
            <a:r>
              <a:rPr lang="en-CA" sz="2800" dirty="0" smtClean="0"/>
              <a:t>structure </a:t>
            </a:r>
          </a:p>
          <a:p>
            <a:pPr marL="450850" indent="-273050">
              <a:lnSpc>
                <a:spcPts val="3000"/>
              </a:lnSpc>
              <a:buFont typeface="Arial" pitchFamily="34" charset="0"/>
              <a:buChar char="•"/>
            </a:pPr>
            <a:r>
              <a:rPr lang="en-CA" sz="2800" dirty="0" smtClean="0"/>
              <a:t>description of contribution </a:t>
            </a:r>
            <a:r>
              <a:rPr lang="en-CA" sz="2800" dirty="0"/>
              <a:t>of each member </a:t>
            </a:r>
            <a:r>
              <a:rPr lang="en-CA" sz="2800" dirty="0" smtClean="0"/>
              <a:t>                              to </a:t>
            </a:r>
            <a:r>
              <a:rPr lang="en-CA" sz="2800" dirty="0"/>
              <a:t>the </a:t>
            </a:r>
            <a:r>
              <a:rPr lang="en-CA" sz="2800" dirty="0" smtClean="0"/>
              <a:t>research activity/plan</a:t>
            </a:r>
            <a:endParaRPr lang="en-CA" sz="2800" dirty="0"/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en-CA" sz="2800" i="1" dirty="0" smtClean="0"/>
              <a:t>It must describe </a:t>
            </a:r>
          </a:p>
          <a:p>
            <a:pPr marL="457200" indent="-279400">
              <a:lnSpc>
                <a:spcPts val="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how </a:t>
            </a:r>
            <a:r>
              <a:rPr lang="en-CA" sz="2800" dirty="0"/>
              <a:t>the </a:t>
            </a:r>
            <a:r>
              <a:rPr lang="en-CA" sz="2800" dirty="0" smtClean="0"/>
              <a:t>team </a:t>
            </a:r>
            <a:r>
              <a:rPr lang="en-CA" sz="2800" dirty="0"/>
              <a:t>will collaborate </a:t>
            </a:r>
            <a:r>
              <a:rPr lang="en-CA" sz="2800" dirty="0" smtClean="0"/>
              <a:t>in </a:t>
            </a:r>
            <a:r>
              <a:rPr lang="en-CA" sz="2800" dirty="0"/>
              <a:t>relation to </a:t>
            </a:r>
            <a:endParaRPr lang="en-CA" sz="2800" dirty="0" smtClean="0"/>
          </a:p>
          <a:p>
            <a:pPr marL="903288" lvl="1" indent="-268288">
              <a:lnSpc>
                <a:spcPts val="3000"/>
              </a:lnSpc>
              <a:buFont typeface="Symbol" pitchFamily="18" charset="2"/>
              <a:buChar char="-"/>
            </a:pPr>
            <a:r>
              <a:rPr lang="en-CA" sz="2800" dirty="0" smtClean="0"/>
              <a:t>project </a:t>
            </a:r>
            <a:r>
              <a:rPr lang="en-CA" sz="2800" dirty="0"/>
              <a:t>methodology, ethical </a:t>
            </a:r>
            <a:r>
              <a:rPr lang="en-CA" sz="2800" dirty="0" smtClean="0"/>
              <a:t>considerations </a:t>
            </a:r>
          </a:p>
          <a:p>
            <a:pPr marL="903288" lvl="1" indent="-268288">
              <a:lnSpc>
                <a:spcPts val="3000"/>
              </a:lnSpc>
              <a:buFont typeface="Symbol" pitchFamily="18" charset="2"/>
              <a:buChar char="-"/>
            </a:pPr>
            <a:r>
              <a:rPr lang="en-CA" sz="2800" dirty="0" smtClean="0"/>
              <a:t>data </a:t>
            </a:r>
            <a:r>
              <a:rPr lang="en-CA" sz="2800" dirty="0"/>
              <a:t>collection, analysis and </a:t>
            </a:r>
            <a:r>
              <a:rPr lang="en-CA" sz="2800" dirty="0" smtClean="0"/>
              <a:t>interpretations </a:t>
            </a:r>
          </a:p>
          <a:p>
            <a:pPr marL="903288" lvl="1" indent="-268288">
              <a:lnSpc>
                <a:spcPts val="3000"/>
              </a:lnSpc>
              <a:buFont typeface="Symbol" pitchFamily="18" charset="2"/>
              <a:buChar char="-"/>
            </a:pPr>
            <a:r>
              <a:rPr lang="en-CA" sz="2800" dirty="0" smtClean="0"/>
              <a:t>key </a:t>
            </a:r>
            <a:r>
              <a:rPr lang="en-CA" sz="2800" dirty="0"/>
              <a:t>messaging and </a:t>
            </a:r>
            <a:r>
              <a:rPr lang="en-CA" sz="2800" dirty="0" smtClean="0"/>
              <a:t>recommendations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4770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8170" y="1972809"/>
            <a:ext cx="8651471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tabLst>
                <a:tab pos="177800" algn="l"/>
                <a:tab pos="1704975" algn="l"/>
              </a:tabLst>
            </a:pPr>
            <a:r>
              <a:rPr lang="en-CA" sz="3200" b="1" dirty="0" smtClean="0"/>
              <a:t>	</a:t>
            </a:r>
            <a:r>
              <a:rPr lang="en-CA" sz="3200" b="1" dirty="0" smtClean="0">
                <a:solidFill>
                  <a:srgbClr val="0070C0"/>
                </a:solidFill>
              </a:rPr>
              <a:t>Get consensus </a:t>
            </a:r>
            <a:r>
              <a:rPr lang="en-CA" sz="3200" b="1" dirty="0">
                <a:solidFill>
                  <a:srgbClr val="0070C0"/>
                </a:solidFill>
              </a:rPr>
              <a:t>on </a:t>
            </a:r>
          </a:p>
          <a:p>
            <a:pPr>
              <a:spcBef>
                <a:spcPts val="1800"/>
              </a:spcBef>
              <a:tabLst>
                <a:tab pos="180975" algn="l"/>
                <a:tab pos="1704975" algn="l"/>
                <a:tab pos="2873375" algn="l"/>
              </a:tabLst>
            </a:pPr>
            <a:r>
              <a:rPr lang="en-CA" sz="2800" dirty="0" smtClean="0"/>
              <a:t>	</a:t>
            </a:r>
            <a:r>
              <a:rPr lang="en-CA" sz="3000" i="1" dirty="0" smtClean="0"/>
              <a:t>Composition </a:t>
            </a:r>
            <a:r>
              <a:rPr lang="en-CA" sz="3000" dirty="0" smtClean="0"/>
              <a:t> 	– expertise, experience, skills, roles</a:t>
            </a:r>
          </a:p>
          <a:p>
            <a:pPr>
              <a:spcBef>
                <a:spcPts val="1800"/>
              </a:spcBef>
              <a:tabLst>
                <a:tab pos="180975" algn="l"/>
                <a:tab pos="1704975" algn="l"/>
                <a:tab pos="2873375" algn="l"/>
              </a:tabLst>
            </a:pPr>
            <a:r>
              <a:rPr lang="en-CA" sz="3000" dirty="0"/>
              <a:t>	</a:t>
            </a:r>
            <a:r>
              <a:rPr lang="en-CA" sz="3000" i="1" dirty="0"/>
              <a:t>Collaboration</a:t>
            </a:r>
            <a:r>
              <a:rPr lang="en-CA" sz="3000" dirty="0"/>
              <a:t> 	</a:t>
            </a:r>
            <a:r>
              <a:rPr lang="en-CA" sz="3000" dirty="0" smtClean="0"/>
              <a:t>– leadership</a:t>
            </a:r>
            <a:r>
              <a:rPr lang="en-CA" sz="3000" dirty="0"/>
              <a:t>, </a:t>
            </a:r>
            <a:r>
              <a:rPr lang="en-CA" sz="3000" dirty="0" smtClean="0"/>
              <a:t>decision-making</a:t>
            </a:r>
          </a:p>
          <a:p>
            <a:pPr>
              <a:spcBef>
                <a:spcPts val="1800"/>
              </a:spcBef>
              <a:tabLst>
                <a:tab pos="180975" algn="l"/>
                <a:tab pos="1704975" algn="l"/>
                <a:tab pos="2873375" algn="l"/>
              </a:tabLst>
            </a:pPr>
            <a:r>
              <a:rPr lang="en-CA" sz="3000" dirty="0"/>
              <a:t>	</a:t>
            </a:r>
            <a:r>
              <a:rPr lang="en-CA" sz="3000" i="1" dirty="0" smtClean="0"/>
              <a:t>Commitment</a:t>
            </a:r>
            <a:r>
              <a:rPr lang="en-CA" sz="3000" dirty="0" smtClean="0"/>
              <a:t> 	– time, resources, management</a:t>
            </a:r>
          </a:p>
          <a:p>
            <a:pPr>
              <a:spcBef>
                <a:spcPts val="1800"/>
              </a:spcBef>
              <a:tabLst>
                <a:tab pos="180975" algn="l"/>
                <a:tab pos="1704975" algn="l"/>
                <a:tab pos="2873375" algn="l"/>
              </a:tabLst>
            </a:pPr>
            <a:r>
              <a:rPr lang="en-CA" sz="3000" dirty="0"/>
              <a:t>	</a:t>
            </a:r>
            <a:r>
              <a:rPr lang="en-CA" sz="3000" i="1" dirty="0"/>
              <a:t>C</a:t>
            </a:r>
            <a:r>
              <a:rPr lang="en-CA" sz="3000" i="1" dirty="0" smtClean="0"/>
              <a:t>ommunication</a:t>
            </a:r>
            <a:r>
              <a:rPr lang="en-CA" sz="3000" dirty="0" smtClean="0"/>
              <a:t> 	– why, how, when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0883" y="893020"/>
            <a:ext cx="331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/>
              <a:t>Build </a:t>
            </a:r>
            <a:r>
              <a:rPr lang="en-CA" sz="4000" b="1" dirty="0"/>
              <a:t>the team</a:t>
            </a:r>
            <a:endParaRPr lang="en-CA" sz="4000" dirty="0"/>
          </a:p>
        </p:txBody>
      </p:sp>
      <p:sp>
        <p:nvSpPr>
          <p:cNvPr id="2" name="AutoShape 4" descr="#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#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96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8157" y="1852538"/>
            <a:ext cx="6870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err="1" smtClean="0">
                <a:solidFill>
                  <a:srgbClr val="0070C0"/>
                </a:solidFill>
              </a:rPr>
              <a:t>Tuckman’s</a:t>
            </a:r>
            <a:r>
              <a:rPr lang="en-CA" sz="3200" b="1" dirty="0" smtClean="0">
                <a:solidFill>
                  <a:srgbClr val="0070C0"/>
                </a:solidFill>
              </a:rPr>
              <a:t> model of team effectiveness</a:t>
            </a:r>
            <a:endParaRPr lang="en-CA" sz="3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154" y="6377681"/>
            <a:ext cx="7362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i="1" dirty="0" err="1" smtClean="0"/>
              <a:t>Tuckman</a:t>
            </a:r>
            <a:r>
              <a:rPr lang="en-CA" sz="1200" i="1" dirty="0"/>
              <a:t>, Bruce W. Developmental sequence in small groups</a:t>
            </a:r>
            <a:r>
              <a:rPr lang="en-CA" sz="1200" i="1" dirty="0" smtClean="0"/>
              <a:t>. Psychological </a:t>
            </a:r>
            <a:r>
              <a:rPr lang="en-CA" sz="1200" i="1" dirty="0"/>
              <a:t>Bulletin, </a:t>
            </a:r>
            <a:r>
              <a:rPr lang="en-CA" sz="1200" i="1" dirty="0" err="1"/>
              <a:t>Vol</a:t>
            </a:r>
            <a:r>
              <a:rPr lang="en-CA" sz="1200" i="1" dirty="0"/>
              <a:t> 63(6), Jun 1965, 384-399.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005" y="2760995"/>
            <a:ext cx="528452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8888" algn="l"/>
              </a:tabLst>
            </a:pPr>
            <a:r>
              <a:rPr lang="en-CA" sz="2000" i="1" dirty="0" smtClean="0"/>
              <a:t>Forming</a:t>
            </a:r>
            <a:r>
              <a:rPr lang="en-CA" sz="2000" dirty="0" smtClean="0"/>
              <a:t> 	team has poor consensus; 	</a:t>
            </a:r>
          </a:p>
          <a:p>
            <a:pPr>
              <a:tabLst>
                <a:tab pos="1258888" algn="l"/>
              </a:tabLst>
            </a:pPr>
            <a:r>
              <a:rPr lang="en-CA" sz="2000" dirty="0"/>
              <a:t>	</a:t>
            </a:r>
            <a:r>
              <a:rPr lang="en-CA" sz="2000" dirty="0" smtClean="0"/>
              <a:t>members acting as individuals</a:t>
            </a:r>
          </a:p>
          <a:p>
            <a:pPr>
              <a:tabLst>
                <a:tab pos="1258888" algn="l"/>
              </a:tabLst>
            </a:pPr>
            <a:endParaRPr lang="en-CA" sz="1100" dirty="0" smtClean="0"/>
          </a:p>
          <a:p>
            <a:pPr>
              <a:tabLst>
                <a:tab pos="1258888" algn="l"/>
              </a:tabLst>
            </a:pPr>
            <a:r>
              <a:rPr lang="en-CA" sz="2000" i="1" dirty="0" smtClean="0"/>
              <a:t>Storming </a:t>
            </a:r>
            <a:r>
              <a:rPr lang="en-CA" sz="2000" dirty="0" smtClean="0"/>
              <a:t>	team has some conflicts as 	individuals adapt to teamwork </a:t>
            </a:r>
          </a:p>
          <a:p>
            <a:pPr>
              <a:tabLst>
                <a:tab pos="1258888" algn="l"/>
              </a:tabLst>
            </a:pPr>
            <a:endParaRPr lang="en-CA" sz="1100" dirty="0" smtClean="0"/>
          </a:p>
          <a:p>
            <a:pPr>
              <a:tabLst>
                <a:tab pos="1258888" algn="l"/>
              </a:tabLst>
            </a:pPr>
            <a:r>
              <a:rPr lang="en-CA" sz="2000" i="1" dirty="0"/>
              <a:t>Norming </a:t>
            </a:r>
            <a:r>
              <a:rPr lang="en-CA" sz="2000" dirty="0"/>
              <a:t>	team has consensus, clarity of roles;</a:t>
            </a:r>
          </a:p>
          <a:p>
            <a:pPr>
              <a:tabLst>
                <a:tab pos="1258888" algn="l"/>
              </a:tabLst>
            </a:pPr>
            <a:r>
              <a:rPr lang="en-CA" sz="2000" dirty="0"/>
              <a:t>	functions as a collective</a:t>
            </a:r>
          </a:p>
          <a:p>
            <a:endParaRPr lang="en-CA" sz="1100" dirty="0"/>
          </a:p>
          <a:p>
            <a:pPr>
              <a:tabLst>
                <a:tab pos="1258888" algn="l"/>
              </a:tabLst>
            </a:pPr>
            <a:r>
              <a:rPr lang="en-CA" sz="2000" i="1" dirty="0"/>
              <a:t>Performing</a:t>
            </a:r>
            <a:r>
              <a:rPr lang="en-CA" sz="2000" dirty="0"/>
              <a:t> 	team has shared vision, strategy; 	functions as a cohesive </a:t>
            </a:r>
            <a:r>
              <a:rPr lang="en-CA" sz="2000" dirty="0" smtClean="0"/>
              <a:t>unit</a:t>
            </a:r>
            <a:endParaRPr lang="en-CA" sz="2000" dirty="0"/>
          </a:p>
        </p:txBody>
      </p:sp>
      <p:sp>
        <p:nvSpPr>
          <p:cNvPr id="17" name="Rectangle 16"/>
          <p:cNvSpPr/>
          <p:nvPr/>
        </p:nvSpPr>
        <p:spPr>
          <a:xfrm>
            <a:off x="2900883" y="893020"/>
            <a:ext cx="331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/>
              <a:t>Build </a:t>
            </a:r>
            <a:r>
              <a:rPr lang="en-CA" sz="4000" b="1" dirty="0"/>
              <a:t>the team</a:t>
            </a:r>
            <a:endParaRPr lang="en-CA" sz="4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10152" y="2744320"/>
            <a:ext cx="3443843" cy="3082106"/>
            <a:chOff x="5510152" y="2744320"/>
            <a:chExt cx="3443843" cy="3082106"/>
          </a:xfrm>
        </p:grpSpPr>
        <p:grpSp>
          <p:nvGrpSpPr>
            <p:cNvPr id="19" name="Group 18"/>
            <p:cNvGrpSpPr/>
            <p:nvPr/>
          </p:nvGrpSpPr>
          <p:grpSpPr>
            <a:xfrm>
              <a:off x="5510152" y="2744320"/>
              <a:ext cx="3443843" cy="3082106"/>
              <a:chOff x="5510152" y="2744320"/>
              <a:chExt cx="3443843" cy="308210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510152" y="2744320"/>
                <a:ext cx="3443843" cy="3082106"/>
                <a:chOff x="5510152" y="2198070"/>
                <a:chExt cx="3443843" cy="3082106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2066" b="9399"/>
                <a:stretch/>
              </p:blipFill>
              <p:spPr bwMode="auto">
                <a:xfrm>
                  <a:off x="5510152" y="2198070"/>
                  <a:ext cx="3443843" cy="308210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5" name="Rounded Rectangle 14"/>
                <p:cNvSpPr/>
                <p:nvPr/>
              </p:nvSpPr>
              <p:spPr>
                <a:xfrm>
                  <a:off x="5783283" y="3443844"/>
                  <a:ext cx="2600696" cy="1448790"/>
                </a:xfrm>
                <a:prstGeom prst="roundRect">
                  <a:avLst>
                    <a:gd name="adj" fmla="val 22405"/>
                  </a:avLst>
                </a:prstGeom>
                <a:noFill/>
                <a:ln>
                  <a:solidFill>
                    <a:schemeClr val="accent6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551365" y="3633848"/>
                <a:ext cx="837152" cy="5640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CA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new 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en-CA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teams</a:t>
                </a:r>
                <a:endParaRPr lang="en-CA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 flipV="1">
              <a:off x="7243948" y="3776353"/>
              <a:ext cx="344385" cy="475013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258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0883" y="893020"/>
            <a:ext cx="331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/>
              <a:t>Build </a:t>
            </a:r>
            <a:r>
              <a:rPr lang="en-CA" sz="4000" b="1" dirty="0"/>
              <a:t>the team</a:t>
            </a:r>
            <a:endParaRPr lang="en-CA" sz="4000" dirty="0"/>
          </a:p>
        </p:txBody>
      </p:sp>
      <p:sp>
        <p:nvSpPr>
          <p:cNvPr id="7" name="Rectangle 6"/>
          <p:cNvSpPr/>
          <p:nvPr/>
        </p:nvSpPr>
        <p:spPr>
          <a:xfrm>
            <a:off x="368136" y="1985828"/>
            <a:ext cx="8407730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CA" sz="3200" b="1" dirty="0" smtClean="0">
                <a:solidFill>
                  <a:srgbClr val="0070C0"/>
                </a:solidFill>
              </a:rPr>
              <a:t>Some considerations for new teams </a:t>
            </a:r>
          </a:p>
          <a:p>
            <a:pPr marL="628650" indent="-273050">
              <a:lnSpc>
                <a:spcPts val="32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CA" sz="2800" dirty="0"/>
              <a:t>Do team members know one another</a:t>
            </a:r>
            <a:r>
              <a:rPr lang="en-CA" sz="2800" dirty="0" smtClean="0"/>
              <a:t>?</a:t>
            </a:r>
          </a:p>
          <a:p>
            <a:pPr marL="628650" indent="-27305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What is the discipline of each team member?</a:t>
            </a:r>
          </a:p>
          <a:p>
            <a:pPr marL="628650" indent="-27305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How many disciplines are represented?</a:t>
            </a:r>
          </a:p>
          <a:p>
            <a:pPr marL="628650" indent="-27305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What research/project experience does each have?</a:t>
            </a:r>
          </a:p>
          <a:p>
            <a:pPr marL="628650" indent="-27305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What skills/expertise does each bring?</a:t>
            </a:r>
            <a:endParaRPr lang="en-CA" sz="2800" dirty="0"/>
          </a:p>
          <a:p>
            <a:pPr marL="628650" indent="-27305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How does each prefer to work?</a:t>
            </a:r>
          </a:p>
          <a:p>
            <a:pPr marL="628650" indent="-27305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How much flexibility does each have?</a:t>
            </a:r>
          </a:p>
        </p:txBody>
      </p:sp>
    </p:spTree>
    <p:extLst>
      <p:ext uri="{BB962C8B-B14F-4D97-AF65-F5344CB8AC3E}">
        <p14:creationId xmlns:p14="http://schemas.microsoft.com/office/powerpoint/2010/main" val="3667556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9014" r="3240" b="17183"/>
          <a:stretch/>
        </p:blipFill>
        <p:spPr>
          <a:xfrm>
            <a:off x="3574471" y="2018805"/>
            <a:ext cx="2565072" cy="1802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562" y="890637"/>
            <a:ext cx="470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Team structure schematics</a:t>
            </a:r>
            <a:endParaRPr lang="en-CA" sz="3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18" y="1009873"/>
            <a:ext cx="2724851" cy="263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17663" r="8442" b="18095"/>
          <a:stretch/>
        </p:blipFill>
        <p:spPr>
          <a:xfrm>
            <a:off x="3669475" y="3847605"/>
            <a:ext cx="5240633" cy="2897579"/>
          </a:xfrm>
          <a:prstGeom prst="rect">
            <a:avLst/>
          </a:prstGeom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7" y="1542413"/>
            <a:ext cx="2551359" cy="255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3501"/>
            <a:ext cx="3534512" cy="244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6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686549" y="698293"/>
            <a:ext cx="2424298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868883" y="3053805"/>
            <a:ext cx="3491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 smtClean="0">
                <a:solidFill>
                  <a:srgbClr val="00B050"/>
                </a:solidFill>
              </a:rPr>
              <a:t>PROJECT</a:t>
            </a:r>
            <a:endParaRPr lang="en-CA" sz="7200" b="1" dirty="0">
              <a:solidFill>
                <a:srgbClr val="00B050"/>
              </a:solidFill>
            </a:endParaRPr>
          </a:p>
        </p:txBody>
      </p:sp>
      <p:sp>
        <p:nvSpPr>
          <p:cNvPr id="19" name="AutoShape 4" descr="https://d30y9cdsu7xlg0.cloudfront.net/png/591098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6" descr="https://d30y9cdsu7xlg0.cloudfront.net/png/591098-20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74" y="2012784"/>
            <a:ext cx="3149076" cy="324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2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306" y="921450"/>
            <a:ext cx="430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 </a:t>
            </a:r>
            <a:endParaRPr lang="en-CA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967839" y="1985822"/>
            <a:ext cx="760614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</a:rPr>
              <a:t>What the </a:t>
            </a:r>
            <a:r>
              <a:rPr lang="en-CA" sz="3200" b="1" dirty="0" err="1" smtClean="0">
                <a:solidFill>
                  <a:srgbClr val="0070C0"/>
                </a:solidFill>
              </a:rPr>
              <a:t>RFA</a:t>
            </a:r>
            <a:r>
              <a:rPr lang="en-CA" sz="3200" b="1" dirty="0" smtClean="0">
                <a:solidFill>
                  <a:srgbClr val="0070C0"/>
                </a:solidFill>
              </a:rPr>
              <a:t> requires</a:t>
            </a:r>
          </a:p>
          <a:p>
            <a:pPr marL="457200" indent="-279400">
              <a:lnSpc>
                <a:spcPts val="3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CA" sz="2800" dirty="0" err="1" smtClean="0"/>
              <a:t>UNBC</a:t>
            </a:r>
            <a:r>
              <a:rPr lang="en-CA" sz="2800" dirty="0" smtClean="0"/>
              <a:t>, NH, PHSA collaboration</a:t>
            </a:r>
          </a:p>
          <a:p>
            <a:pPr marL="457200" indent="-2794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Northern/rural/remote health focus </a:t>
            </a:r>
          </a:p>
          <a:p>
            <a:pPr marL="457200" indent="-279400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Community involvement (preferred)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en-CA" sz="2800" dirty="0"/>
          </a:p>
          <a:p>
            <a:pPr marL="457200" indent="-457200">
              <a:lnSpc>
                <a:spcPts val="3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CA" sz="2800" dirty="0" smtClean="0"/>
              <a:t>Must describe how </a:t>
            </a:r>
            <a:r>
              <a:rPr lang="en-CA" sz="2800" dirty="0"/>
              <a:t>the research </a:t>
            </a:r>
            <a:r>
              <a:rPr lang="en-CA" sz="2800" dirty="0" smtClean="0"/>
              <a:t>project                           will </a:t>
            </a:r>
            <a:r>
              <a:rPr lang="en-CA" sz="2800" dirty="0"/>
              <a:t>be carried out </a:t>
            </a:r>
            <a:r>
              <a:rPr lang="en-CA" sz="2800" dirty="0" smtClean="0"/>
              <a:t>to </a:t>
            </a:r>
            <a:r>
              <a:rPr lang="en-CA" sz="2800" dirty="0"/>
              <a:t>meet </a:t>
            </a:r>
            <a:r>
              <a:rPr lang="en-CA" sz="2800" dirty="0" smtClean="0"/>
              <a:t>project objectives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5072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306" y="921450"/>
            <a:ext cx="430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 </a:t>
            </a:r>
            <a:endParaRPr lang="en-CA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238386" y="1959324"/>
            <a:ext cx="6743256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  <a:tab pos="1790700" algn="l"/>
              </a:tabLst>
            </a:pPr>
            <a:r>
              <a:rPr lang="en-CA" sz="3200" b="1" dirty="0" smtClean="0">
                <a:solidFill>
                  <a:srgbClr val="0070C0"/>
                </a:solidFill>
              </a:rPr>
              <a:t>Team members discuss</a:t>
            </a:r>
          </a:p>
          <a:p>
            <a:pPr marL="457200" indent="-279400">
              <a:spcBef>
                <a:spcPts val="1200"/>
              </a:spcBef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 smtClean="0"/>
              <a:t>health issue / priority</a:t>
            </a:r>
          </a:p>
          <a:p>
            <a:pPr marL="457200" indent="-279400"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/>
              <a:t>study scope</a:t>
            </a:r>
          </a:p>
          <a:p>
            <a:pPr marL="457200" indent="-279400"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 smtClean="0"/>
              <a:t>research question(s)</a:t>
            </a:r>
          </a:p>
          <a:p>
            <a:pPr marL="457200" indent="-279400"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 smtClean="0"/>
              <a:t>study design</a:t>
            </a:r>
          </a:p>
          <a:p>
            <a:pPr marL="457200" indent="-279400"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 smtClean="0"/>
              <a:t>data collection, analysis, interpretation</a:t>
            </a:r>
          </a:p>
          <a:p>
            <a:pPr marL="457200" indent="-279400"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 smtClean="0"/>
              <a:t>team member contributions/expectations</a:t>
            </a:r>
          </a:p>
          <a:p>
            <a:pPr marL="457200" indent="-279400">
              <a:buFont typeface="Arial" pitchFamily="34" charset="0"/>
              <a:buChar char="•"/>
              <a:tabLst>
                <a:tab pos="361950" algn="l"/>
                <a:tab pos="1790700" algn="l"/>
              </a:tabLst>
            </a:pPr>
            <a:r>
              <a:rPr lang="en-CA" sz="2800" dirty="0" smtClean="0"/>
              <a:t>community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123700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8317" y="873949"/>
            <a:ext cx="420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</a:t>
            </a:r>
            <a:endParaRPr lang="en-CA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247059" y="1698172"/>
            <a:ext cx="7369006" cy="4711927"/>
            <a:chOff x="849313" y="1074738"/>
            <a:chExt cx="7731125" cy="4943475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127250" y="2106613"/>
              <a:ext cx="4062413" cy="409575"/>
            </a:xfrm>
            <a:prstGeom prst="rect">
              <a:avLst/>
            </a:prstGeom>
            <a:solidFill>
              <a:srgbClr val="FF99CC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pitchFamily="34" charset="0"/>
                </a:rPr>
                <a:t>Research question</a:t>
              </a: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128838" y="1155700"/>
              <a:ext cx="4389437" cy="409575"/>
            </a:xfrm>
            <a:prstGeom prst="rect">
              <a:avLst/>
            </a:prstGeom>
            <a:solidFill>
              <a:srgbClr val="FFCC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pitchFamily="34" charset="0"/>
                </a:rPr>
                <a:t>Research context, knowledge gaps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6265863" y="1860550"/>
              <a:ext cx="1524000" cy="94448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ts val="2100"/>
                </a:lnSpc>
              </a:pPr>
              <a:r>
                <a:rPr lang="en-US" sz="2000" dirty="0" err="1" smtClean="0">
                  <a:latin typeface="Calibri" pitchFamily="34" charset="0"/>
                </a:rPr>
                <a:t>Researchers</a:t>
              </a:r>
              <a:r>
                <a:rPr lang="en-US" sz="1600" dirty="0" err="1" smtClean="0">
                  <a:latin typeface="Calibri" pitchFamily="34" charset="0"/>
                </a:rPr>
                <a:t>participants</a:t>
              </a:r>
              <a:r>
                <a:rPr lang="en-US" sz="1600" dirty="0">
                  <a:latin typeface="Calibri" pitchFamily="34" charset="0"/>
                </a:rPr>
                <a:t>, partners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962150" y="3027363"/>
              <a:ext cx="4724400" cy="400050"/>
            </a:xfrm>
            <a:prstGeom prst="rect">
              <a:avLst/>
            </a:prstGeom>
            <a:solidFill>
              <a:srgbClr val="CAE8AA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pitchFamily="34" charset="0"/>
                </a:rPr>
                <a:t>Plan: objectives, approaches </a:t>
              </a:r>
              <a:r>
                <a:rPr lang="en-US">
                  <a:latin typeface="Calibri" pitchFamily="34" charset="0"/>
                </a:rPr>
                <a:t>&amp;</a:t>
              </a:r>
              <a:r>
                <a:rPr lang="en-US" sz="2000">
                  <a:latin typeface="Calibri" pitchFamily="34" charset="0"/>
                </a:rPr>
                <a:t> methods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151063" y="4724400"/>
              <a:ext cx="4344987" cy="409575"/>
            </a:xfrm>
            <a:prstGeom prst="rect">
              <a:avLst/>
            </a:prstGeom>
            <a:solidFill>
              <a:srgbClr val="99CC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pitchFamily="34" charset="0"/>
                </a:rPr>
                <a:t>Expected findings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149475" y="5618163"/>
              <a:ext cx="4349750" cy="400050"/>
            </a:xfrm>
            <a:prstGeom prst="rect">
              <a:avLst/>
            </a:prstGeom>
            <a:solidFill>
              <a:srgbClr val="CCCC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Calibri" pitchFamily="34" charset="0"/>
                </a:rPr>
                <a:t>Impact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4171950" y="1655763"/>
              <a:ext cx="304800" cy="381000"/>
            </a:xfrm>
            <a:prstGeom prst="downArrow">
              <a:avLst>
                <a:gd name="adj1" fmla="val 50000"/>
                <a:gd name="adj2" fmla="val 31256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171950" y="2590800"/>
              <a:ext cx="304800" cy="381000"/>
            </a:xfrm>
            <a:prstGeom prst="downArrow">
              <a:avLst>
                <a:gd name="adj1" fmla="val 50000"/>
                <a:gd name="adj2" fmla="val 31256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grpSp>
          <p:nvGrpSpPr>
            <p:cNvPr id="13" name="Group 1"/>
            <p:cNvGrpSpPr>
              <a:grpSpLocks/>
            </p:cNvGrpSpPr>
            <p:nvPr/>
          </p:nvGrpSpPr>
          <p:grpSpPr bwMode="auto">
            <a:xfrm>
              <a:off x="1143000" y="3560763"/>
              <a:ext cx="6400800" cy="685800"/>
              <a:chOff x="1068893" y="3560415"/>
              <a:chExt cx="6400279" cy="685722"/>
            </a:xfrm>
          </p:grpSpPr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068893" y="3560415"/>
                <a:ext cx="1219101" cy="685722"/>
              </a:xfrm>
              <a:prstGeom prst="ellipse">
                <a:avLst/>
              </a:prstGeom>
              <a:solidFill>
                <a:srgbClr val="CAE8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i="1">
                    <a:latin typeface="Calibri" pitchFamily="34" charset="0"/>
                  </a:rPr>
                  <a:t>settings</a:t>
                </a:r>
                <a:r>
                  <a:rPr lang="en-US" i="1">
                    <a:latin typeface="Calibri" pitchFamily="34" charset="0"/>
                  </a:rPr>
                  <a:t> </a:t>
                </a:r>
                <a:endParaRPr lang="en-US" sz="1600" i="1">
                  <a:latin typeface="Calibri" pitchFamily="34" charset="0"/>
                </a:endParaRPr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364188" y="3560415"/>
                <a:ext cx="1219101" cy="685722"/>
              </a:xfrm>
              <a:prstGeom prst="ellipse">
                <a:avLst/>
              </a:prstGeom>
              <a:solidFill>
                <a:srgbClr val="CAE8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i="1">
                    <a:latin typeface="Calibri" pitchFamily="34" charset="0"/>
                  </a:rPr>
                  <a:t>groups</a:t>
                </a: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auto">
              <a:xfrm>
                <a:off x="3659482" y="3560415"/>
                <a:ext cx="1219101" cy="685722"/>
              </a:xfrm>
              <a:prstGeom prst="ellipse">
                <a:avLst/>
              </a:prstGeom>
              <a:solidFill>
                <a:srgbClr val="CAE8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i="1">
                    <a:latin typeface="Calibri" pitchFamily="34" charset="0"/>
                  </a:rPr>
                  <a:t>tools</a:t>
                </a:r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4954777" y="3560415"/>
                <a:ext cx="1219101" cy="685722"/>
              </a:xfrm>
              <a:prstGeom prst="ellipse">
                <a:avLst/>
              </a:prstGeom>
              <a:solidFill>
                <a:srgbClr val="CAE8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i="1">
                    <a:latin typeface="Calibri" pitchFamily="34" charset="0"/>
                  </a:rPr>
                  <a:t>data 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i="1">
                    <a:latin typeface="Calibri" pitchFamily="34" charset="0"/>
                  </a:rPr>
                  <a:t>collection</a:t>
                </a:r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6250071" y="3560415"/>
                <a:ext cx="1219101" cy="685722"/>
              </a:xfrm>
              <a:prstGeom prst="ellipse">
                <a:avLst/>
              </a:prstGeom>
              <a:solidFill>
                <a:srgbClr val="CAE8A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i="1">
                    <a:latin typeface="Calibri" pitchFamily="34" charset="0"/>
                  </a:rPr>
                  <a:t>data 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i="1">
                    <a:latin typeface="Calibri" pitchFamily="34" charset="0"/>
                  </a:rPr>
                  <a:t>analysis</a:t>
                </a:r>
              </a:p>
            </p:txBody>
          </p:sp>
        </p:grp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4171950" y="4287838"/>
              <a:ext cx="304800" cy="381000"/>
            </a:xfrm>
            <a:prstGeom prst="downArrow">
              <a:avLst>
                <a:gd name="adj1" fmla="val 50000"/>
                <a:gd name="adj2" fmla="val 31256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4171950" y="5192713"/>
              <a:ext cx="304800" cy="379412"/>
            </a:xfrm>
            <a:prstGeom prst="downArrow">
              <a:avLst>
                <a:gd name="adj1" fmla="val 50000"/>
                <a:gd name="adj2" fmla="val 31126"/>
              </a:avLst>
            </a:prstGeom>
            <a:solidFill>
              <a:srgbClr val="969696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976313" y="1473200"/>
              <a:ext cx="441325" cy="4000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2000" dirty="0">
                  <a:latin typeface="Calibri" pitchFamily="34" charset="0"/>
                  <a:cs typeface="Calibri" pitchFamily="34" charset="0"/>
                </a:rPr>
                <a:t>KT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8058150" y="2343150"/>
              <a:ext cx="442913" cy="4000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2000" dirty="0">
                  <a:latin typeface="Calibri" pitchFamily="34" charset="0"/>
                  <a:cs typeface="Calibri" pitchFamily="34" charset="0"/>
                </a:rPr>
                <a:t>KT</a:t>
              </a:r>
            </a:p>
          </p:txBody>
        </p:sp>
        <p:grpSp>
          <p:nvGrpSpPr>
            <p:cNvPr id="18" name="Group 7"/>
            <p:cNvGrpSpPr>
              <a:grpSpLocks/>
            </p:cNvGrpSpPr>
            <p:nvPr/>
          </p:nvGrpSpPr>
          <p:grpSpPr bwMode="auto">
            <a:xfrm>
              <a:off x="849313" y="1074738"/>
              <a:ext cx="1030287" cy="4914900"/>
              <a:chOff x="849313" y="1074738"/>
              <a:chExt cx="1030287" cy="4914615"/>
            </a:xfrm>
          </p:grpSpPr>
          <p:sp>
            <p:nvSpPr>
              <p:cNvPr id="22" name="Bent-Up Arrow 21"/>
              <p:cNvSpPr/>
              <p:nvPr/>
            </p:nvSpPr>
            <p:spPr bwMode="auto">
              <a:xfrm rot="16200000" flipV="1">
                <a:off x="-1091264" y="3015315"/>
                <a:ext cx="4911440" cy="1030287"/>
              </a:xfrm>
              <a:prstGeom prst="bentUpArrow">
                <a:avLst>
                  <a:gd name="adj1" fmla="val 16280"/>
                  <a:gd name="adj2" fmla="val 25635"/>
                  <a:gd name="adj3" fmla="val 2509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6950" y="5840137"/>
                <a:ext cx="838200" cy="1492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6854825" y="2055813"/>
              <a:ext cx="1725613" cy="3933825"/>
              <a:chOff x="6855357" y="2055340"/>
              <a:chExt cx="1725081" cy="3934013"/>
            </a:xfrm>
          </p:grpSpPr>
          <p:sp>
            <p:nvSpPr>
              <p:cNvPr id="20" name="Bent-Up Arrow 19"/>
              <p:cNvSpPr/>
              <p:nvPr/>
            </p:nvSpPr>
            <p:spPr bwMode="auto">
              <a:xfrm rot="16200000">
                <a:off x="6235724" y="3641463"/>
                <a:ext cx="3930838" cy="758591"/>
              </a:xfrm>
              <a:prstGeom prst="bentUpArrow">
                <a:avLst>
                  <a:gd name="adj1" fmla="val 16280"/>
                  <a:gd name="adj2" fmla="val 24463"/>
                  <a:gd name="adj3" fmla="val 2509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55357" y="5840121"/>
                <a:ext cx="1628273" cy="1492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950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306" y="921450"/>
            <a:ext cx="430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 </a:t>
            </a:r>
            <a:endParaRPr lang="en-CA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05671" y="1972808"/>
            <a:ext cx="8732327" cy="312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tabLst>
                <a:tab pos="177800" algn="l"/>
                <a:tab pos="1704975" algn="l"/>
              </a:tabLst>
            </a:pPr>
            <a:r>
              <a:rPr lang="en-CA" sz="3200" b="1" dirty="0" smtClean="0">
                <a:solidFill>
                  <a:srgbClr val="0070C0"/>
                </a:solidFill>
              </a:rPr>
              <a:t>Get consensus </a:t>
            </a:r>
            <a:r>
              <a:rPr lang="en-CA" sz="3200" b="1" dirty="0">
                <a:solidFill>
                  <a:srgbClr val="0070C0"/>
                </a:solidFill>
              </a:rPr>
              <a:t>on </a:t>
            </a:r>
          </a:p>
          <a:p>
            <a:pPr>
              <a:spcBef>
                <a:spcPts val="1800"/>
              </a:spcBef>
              <a:tabLst>
                <a:tab pos="180975" algn="l"/>
                <a:tab pos="1704975" algn="l"/>
                <a:tab pos="2422525" algn="l"/>
              </a:tabLst>
            </a:pPr>
            <a:r>
              <a:rPr lang="en-CA" sz="3000" dirty="0" smtClean="0"/>
              <a:t>Project needs 	– </a:t>
            </a:r>
            <a:r>
              <a:rPr lang="en-CA" sz="3000" dirty="0"/>
              <a:t>knowledge, skills, </a:t>
            </a:r>
            <a:r>
              <a:rPr lang="en-CA" sz="3000" dirty="0" smtClean="0"/>
              <a:t>partners, </a:t>
            </a:r>
            <a:r>
              <a:rPr lang="en-CA" sz="3000" dirty="0"/>
              <a:t>resources</a:t>
            </a:r>
          </a:p>
          <a:p>
            <a:pPr>
              <a:spcBef>
                <a:spcPts val="1200"/>
              </a:spcBef>
              <a:tabLst>
                <a:tab pos="180975" algn="l"/>
                <a:tab pos="1704975" algn="l"/>
                <a:tab pos="2422525" algn="l"/>
              </a:tabLst>
            </a:pPr>
            <a:r>
              <a:rPr lang="en-CA" sz="3000" dirty="0"/>
              <a:t>Project plan 	– logistics, </a:t>
            </a:r>
            <a:r>
              <a:rPr lang="en-CA" sz="3000" dirty="0" smtClean="0"/>
              <a:t>timeline</a:t>
            </a:r>
            <a:r>
              <a:rPr lang="en-CA" sz="3000" dirty="0"/>
              <a:t>, budget</a:t>
            </a:r>
          </a:p>
          <a:p>
            <a:pPr>
              <a:spcBef>
                <a:spcPts val="1200"/>
              </a:spcBef>
              <a:tabLst>
                <a:tab pos="180975" algn="l"/>
                <a:tab pos="1704975" algn="l"/>
                <a:tab pos="2422525" algn="l"/>
              </a:tabLst>
            </a:pPr>
            <a:r>
              <a:rPr lang="en-CA" sz="3000" dirty="0"/>
              <a:t>Team work 	</a:t>
            </a:r>
            <a:r>
              <a:rPr lang="en-CA" sz="3000" dirty="0" smtClean="0"/>
              <a:t>– roles / responsibilities, management</a:t>
            </a:r>
          </a:p>
          <a:p>
            <a:pPr>
              <a:spcBef>
                <a:spcPts val="1200"/>
              </a:spcBef>
              <a:tabLst>
                <a:tab pos="180975" algn="l"/>
                <a:tab pos="1704975" algn="l"/>
                <a:tab pos="2422525" algn="l"/>
              </a:tabLst>
            </a:pPr>
            <a:r>
              <a:rPr lang="en-CA" sz="3000" dirty="0" smtClean="0"/>
              <a:t>Outcomes		– “ownership”, expectations, next steps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40526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686549" y="698293"/>
            <a:ext cx="2424298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AutoShape 4" descr="https://d30y9cdsu7xlg0.cloudfront.net/png/591098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6" descr="https://d30y9cdsu7xlg0.cloudfront.net/png/591098-20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049" name="Group 2048"/>
          <p:cNvGrpSpPr/>
          <p:nvPr/>
        </p:nvGrpSpPr>
        <p:grpSpPr>
          <a:xfrm>
            <a:off x="556472" y="1268679"/>
            <a:ext cx="4502422" cy="5037114"/>
            <a:chOff x="556472" y="1268679"/>
            <a:chExt cx="4502422" cy="5037114"/>
          </a:xfrm>
        </p:grpSpPr>
        <p:sp>
          <p:nvSpPr>
            <p:cNvPr id="12" name="TextBox 11"/>
            <p:cNvSpPr txBox="1"/>
            <p:nvPr/>
          </p:nvSpPr>
          <p:spPr>
            <a:xfrm>
              <a:off x="556472" y="2270035"/>
              <a:ext cx="1709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solidFill>
                    <a:srgbClr val="0070C0"/>
                  </a:solidFill>
                </a:rPr>
                <a:t>TEAM</a:t>
              </a:r>
              <a:endParaRPr lang="en-CA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6961" y="2278248"/>
              <a:ext cx="1995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solidFill>
                    <a:srgbClr val="00B050"/>
                  </a:solidFill>
                </a:rPr>
                <a:t>PROJECT</a:t>
              </a:r>
              <a:endParaRPr lang="en-CA" sz="36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53149" y="1268679"/>
              <a:ext cx="4405745" cy="5037114"/>
              <a:chOff x="878774" y="1114304"/>
              <a:chExt cx="4405745" cy="503711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02474" y="1114304"/>
                <a:ext cx="2615841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4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Webinar #1</a:t>
                </a:r>
                <a:endParaRPr lang="en-CA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3552" y="3077018"/>
                <a:ext cx="2709696" cy="2789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878774" y="1983179"/>
                <a:ext cx="4405745" cy="4168239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>
            <a:xfrm>
              <a:off x="2265669" y="2592212"/>
              <a:ext cx="691292" cy="8213"/>
            </a:xfrm>
            <a:prstGeom prst="straightConnector1">
              <a:avLst/>
            </a:prstGeom>
            <a:ln w="38100">
              <a:solidFill>
                <a:srgbClr val="0076B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510151" y="1304305"/>
            <a:ext cx="3170711" cy="4987634"/>
            <a:chOff x="5510151" y="1149930"/>
            <a:chExt cx="3170711" cy="4987634"/>
          </a:xfrm>
        </p:grpSpPr>
        <p:sp>
          <p:nvSpPr>
            <p:cNvPr id="14" name="TextBox 13"/>
            <p:cNvSpPr txBox="1"/>
            <p:nvPr/>
          </p:nvSpPr>
          <p:spPr>
            <a:xfrm>
              <a:off x="5634768" y="2128760"/>
              <a:ext cx="2937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solidFill>
                    <a:srgbClr val="7030A0"/>
                  </a:solidFill>
                </a:rPr>
                <a:t>PROPOSAL</a:t>
              </a:r>
              <a:endParaRPr lang="en-CA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4434" y="1149930"/>
              <a:ext cx="275441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Webinar #2</a:t>
              </a:r>
              <a:endParaRPr lang="en-CA" sz="4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1" r="10326"/>
            <a:stretch/>
          </p:blipFill>
          <p:spPr bwMode="auto">
            <a:xfrm>
              <a:off x="5685225" y="3171514"/>
              <a:ext cx="2836579" cy="280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5510151" y="1969325"/>
              <a:ext cx="3170711" cy="4168239"/>
            </a:xfrm>
            <a:prstGeom prst="rect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>
            <a:off x="4876271" y="2592212"/>
            <a:ext cx="671344" cy="82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6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8306" y="921450"/>
            <a:ext cx="430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 </a:t>
            </a:r>
            <a:endParaRPr lang="en-CA" sz="36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2287" y="2551650"/>
            <a:ext cx="7010400" cy="316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Personnel  	</a:t>
            </a:r>
            <a:r>
              <a:rPr lang="en-US" sz="2800" i="1" dirty="0" smtClean="0">
                <a:latin typeface="Calibri" pitchFamily="34" charset="0"/>
              </a:rPr>
              <a:t>(staff, students, fellows)</a:t>
            </a:r>
          </a:p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Materials 		</a:t>
            </a:r>
            <a:r>
              <a:rPr lang="en-US" sz="2800" i="1" dirty="0" smtClean="0">
                <a:latin typeface="Calibri" pitchFamily="34" charset="0"/>
              </a:rPr>
              <a:t>(supplies, consumables)</a:t>
            </a:r>
          </a:p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Services 		(</a:t>
            </a:r>
            <a:r>
              <a:rPr lang="en-US" sz="2800" i="1" dirty="0" smtClean="0">
                <a:latin typeface="Calibri" pitchFamily="34" charset="0"/>
              </a:rPr>
              <a:t>external costs</a:t>
            </a:r>
            <a:r>
              <a:rPr lang="en-US" sz="2800" dirty="0" smtClean="0">
                <a:latin typeface="Calibri" pitchFamily="34" charset="0"/>
              </a:rPr>
              <a:t>)</a:t>
            </a:r>
            <a:endParaRPr lang="en-US" sz="2800" i="1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Travel 		</a:t>
            </a:r>
            <a:r>
              <a:rPr lang="en-US" sz="2800" i="1" dirty="0" smtClean="0">
                <a:latin typeface="Calibri" pitchFamily="34" charset="0"/>
              </a:rPr>
              <a:t>(research, conference)</a:t>
            </a:r>
          </a:p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Other Costs</a:t>
            </a:r>
          </a:p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Dissemination/Knowledge translation</a:t>
            </a:r>
          </a:p>
          <a:p>
            <a:pPr>
              <a:spcBef>
                <a:spcPct val="0"/>
              </a:spcBef>
              <a:buSzPct val="55000"/>
            </a:pPr>
            <a:r>
              <a:rPr lang="en-US" sz="2800" dirty="0" smtClean="0">
                <a:latin typeface="Calibri" pitchFamily="34" charset="0"/>
              </a:rPr>
              <a:t>Partner contributions </a:t>
            </a:r>
            <a:r>
              <a:rPr lang="en-US" sz="2800" i="1" dirty="0" smtClean="0">
                <a:latin typeface="Calibri" pitchFamily="34" charset="0"/>
              </a:rPr>
              <a:t>(cash, in-kind)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6997" y="1736127"/>
            <a:ext cx="7326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  <a:spcAft>
                <a:spcPct val="20000"/>
              </a:spcAft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Budget </a:t>
            </a:r>
            <a:r>
              <a:rPr lang="en-US" sz="3200" b="1" dirty="0" smtClean="0">
                <a:solidFill>
                  <a:srgbClr val="0070C0"/>
                </a:solidFill>
                <a:latin typeface="Calibri" pitchFamily="34" charset="0"/>
              </a:rPr>
              <a:t>= research </a:t>
            </a:r>
            <a:r>
              <a:rPr lang="en-US" sz="3200" b="1" dirty="0">
                <a:solidFill>
                  <a:srgbClr val="0070C0"/>
                </a:solidFill>
                <a:latin typeface="Calibri" pitchFamily="34" charset="0"/>
              </a:rPr>
              <a:t>activities + resources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35013" y="5843010"/>
            <a:ext cx="7326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10000"/>
              </a:spcBef>
              <a:spcAft>
                <a:spcPct val="2000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rgbClr val="00B050"/>
                </a:solidFill>
                <a:latin typeface="Calibri" pitchFamily="34" charset="0"/>
              </a:rPr>
              <a:t>See </a:t>
            </a:r>
            <a:r>
              <a:rPr lang="en-US" sz="2800" b="1" i="1" dirty="0" err="1" smtClean="0">
                <a:solidFill>
                  <a:srgbClr val="00B050"/>
                </a:solidFill>
                <a:latin typeface="Calibri" pitchFamily="34" charset="0"/>
              </a:rPr>
              <a:t>RFA</a:t>
            </a:r>
            <a:r>
              <a:rPr lang="en-US" sz="2800" b="1" i="1" dirty="0" smtClean="0">
                <a:solidFill>
                  <a:srgbClr val="00B050"/>
                </a:solidFill>
                <a:latin typeface="Calibri" pitchFamily="34" charset="0"/>
              </a:rPr>
              <a:t> for eligible/ineligible costs</a:t>
            </a:r>
            <a:endParaRPr lang="en-US" sz="2800" b="1" i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5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306" y="921450"/>
            <a:ext cx="430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 </a:t>
            </a:r>
            <a:endParaRPr lang="en-CA" sz="36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9636" y="3141435"/>
            <a:ext cx="7848600" cy="24518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8975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Calibri" pitchFamily="34" charset="0"/>
              </a:rPr>
              <a:t>ASK EARLY!!  At least 1 month before deadline</a:t>
            </a:r>
          </a:p>
          <a:p>
            <a:pPr defTabSz="688975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Calibri" pitchFamily="34" charset="0"/>
              </a:rPr>
              <a:t>Make sure they understand the issues                 the letter should address</a:t>
            </a:r>
          </a:p>
          <a:p>
            <a:pPr defTabSz="688975">
              <a:lnSpc>
                <a:spcPct val="90000"/>
              </a:lnSpc>
              <a:spcBef>
                <a:spcPct val="40000"/>
              </a:spcBef>
            </a:pPr>
            <a:r>
              <a:rPr lang="en-US" sz="2800" dirty="0" smtClean="0">
                <a:latin typeface="Calibri" pitchFamily="34" charset="0"/>
              </a:rPr>
              <a:t>Make it easy – provide a draft letter                                             (may also provide a copy of draft proposal)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4007" y="1963161"/>
            <a:ext cx="79674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itchFamily="34" charset="0"/>
              </a:rPr>
              <a:t>Letters -  </a:t>
            </a:r>
            <a:r>
              <a:rPr lang="en-US" sz="3200" b="1" i="1" dirty="0">
                <a:solidFill>
                  <a:srgbClr val="0070C0"/>
                </a:solidFill>
                <a:latin typeface="Calibri" pitchFamily="34" charset="0"/>
              </a:rPr>
              <a:t>collaboration, support, partnership</a:t>
            </a:r>
          </a:p>
        </p:txBody>
      </p:sp>
    </p:spTree>
    <p:extLst>
      <p:ext uri="{BB962C8B-B14F-4D97-AF65-F5344CB8AC3E}">
        <p14:creationId xmlns:p14="http://schemas.microsoft.com/office/powerpoint/2010/main" val="2677413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306" y="921450"/>
            <a:ext cx="4309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Develop your project </a:t>
            </a:r>
            <a:endParaRPr lang="en-CA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2633235" y="1923327"/>
            <a:ext cx="3731086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tabLst>
                <a:tab pos="177800" algn="l"/>
                <a:tab pos="1704975" algn="l"/>
              </a:tabLst>
            </a:pPr>
            <a:r>
              <a:rPr lang="en-CA" sz="3200" b="1" dirty="0" smtClean="0">
                <a:solidFill>
                  <a:srgbClr val="0070C0"/>
                </a:solidFill>
              </a:rPr>
              <a:t>Remember </a:t>
            </a:r>
            <a:endParaRPr lang="en-CA" sz="3200" b="1" dirty="0">
              <a:solidFill>
                <a:srgbClr val="0070C0"/>
              </a:solidFill>
            </a:endParaRPr>
          </a:p>
          <a:p>
            <a:pPr marL="635000" lvl="1" indent="-279400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1704975" algn="l"/>
                <a:tab pos="2422525" algn="l"/>
              </a:tabLst>
            </a:pPr>
            <a:r>
              <a:rPr lang="en-CA" sz="2800" dirty="0" smtClean="0"/>
              <a:t>Ethics requirements</a:t>
            </a:r>
          </a:p>
          <a:p>
            <a:pPr marL="635000" lvl="1" indent="-279400">
              <a:spcBef>
                <a:spcPts val="600"/>
              </a:spcBef>
              <a:buFont typeface="Arial" pitchFamily="34" charset="0"/>
              <a:buChar char="•"/>
              <a:tabLst>
                <a:tab pos="0" algn="l"/>
                <a:tab pos="1704975" algn="l"/>
                <a:tab pos="2422525" algn="l"/>
              </a:tabLst>
            </a:pPr>
            <a:r>
              <a:rPr lang="en-CA" sz="2800" dirty="0" err="1" smtClean="0"/>
              <a:t>OCAP</a:t>
            </a:r>
            <a:r>
              <a:rPr lang="en-CA" sz="2800" dirty="0" smtClean="0"/>
              <a:t> requirements</a:t>
            </a:r>
            <a:endParaRPr lang="en-CA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7" y="3752602"/>
            <a:ext cx="3128439" cy="248423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61" y="3883231"/>
            <a:ext cx="2782662" cy="26897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1772" r="3571"/>
          <a:stretch/>
        </p:blipFill>
        <p:spPr bwMode="auto">
          <a:xfrm>
            <a:off x="6080166" y="3795651"/>
            <a:ext cx="2814451" cy="22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34560" y="6054621"/>
            <a:ext cx="29306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i="1" dirty="0" err="1"/>
              <a:t>OCAP</a:t>
            </a:r>
            <a:r>
              <a:rPr lang="en-CA" sz="1000" i="1" dirty="0"/>
              <a:t>® is a registered trademark of the </a:t>
            </a:r>
            <a:endParaRPr lang="en-CA" sz="1000" i="1" dirty="0" smtClean="0"/>
          </a:p>
          <a:p>
            <a:r>
              <a:rPr lang="en-CA" sz="1000" i="1" dirty="0" smtClean="0"/>
              <a:t>First </a:t>
            </a:r>
            <a:r>
              <a:rPr lang="en-CA" sz="1000" i="1" dirty="0"/>
              <a:t>Nations Information Governance Centre (</a:t>
            </a:r>
            <a:r>
              <a:rPr lang="en-CA" sz="1000" i="1" dirty="0" err="1"/>
              <a:t>FNIGC</a:t>
            </a:r>
            <a:r>
              <a:rPr lang="en-CA" sz="1000" i="1" dirty="0" smtClean="0"/>
              <a:t>)</a:t>
            </a:r>
          </a:p>
          <a:p>
            <a:r>
              <a:rPr lang="en-CA" sz="1000" dirty="0" smtClean="0">
                <a:hlinkClick r:id="rId6"/>
              </a:rPr>
              <a:t>http</a:t>
            </a:r>
            <a:r>
              <a:rPr lang="en-CA" sz="1000" dirty="0">
                <a:hlinkClick r:id="rId6"/>
              </a:rPr>
              <a:t>://</a:t>
            </a:r>
            <a:r>
              <a:rPr lang="en-CA" sz="1000" dirty="0" smtClean="0">
                <a:hlinkClick r:id="rId6"/>
              </a:rPr>
              <a:t>fnigc.ca/ocap.html</a:t>
            </a:r>
            <a:r>
              <a:rPr lang="en-CA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08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8758" y="985652"/>
            <a:ext cx="8455232" cy="5522026"/>
            <a:chOff x="308758" y="985652"/>
            <a:chExt cx="8455232" cy="5522026"/>
          </a:xfrm>
        </p:grpSpPr>
        <p:sp>
          <p:nvSpPr>
            <p:cNvPr id="6" name="Rectangle 5"/>
            <p:cNvSpPr/>
            <p:nvPr/>
          </p:nvSpPr>
          <p:spPr>
            <a:xfrm>
              <a:off x="308758" y="985652"/>
              <a:ext cx="8455232" cy="5522026"/>
            </a:xfrm>
            <a:prstGeom prst="rect">
              <a:avLst/>
            </a:prstGeom>
            <a:solidFill>
              <a:srgbClr val="D2F0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93530" y="2762570"/>
              <a:ext cx="6156942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CA" sz="6000" b="1" dirty="0" smtClean="0">
                  <a:solidFill>
                    <a:schemeClr val="tx2"/>
                  </a:solidFill>
                </a:rPr>
                <a:t>Thanks very much.</a:t>
              </a:r>
            </a:p>
            <a:p>
              <a:pPr algn="ctr">
                <a:spcBef>
                  <a:spcPts val="1200"/>
                </a:spcBef>
              </a:pPr>
              <a:r>
                <a:rPr lang="en-CA" sz="6000" b="1" dirty="0" smtClean="0">
                  <a:solidFill>
                    <a:schemeClr val="tx2"/>
                  </a:solidFill>
                </a:rPr>
                <a:t>Any questions?</a:t>
              </a:r>
              <a:endParaRPr lang="en-CA" sz="6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835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828" y="3311487"/>
            <a:ext cx="68403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CA" sz="3600" dirty="0" smtClean="0"/>
              <a:t>Seed Grant Program</a:t>
            </a: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CA" sz="3600" dirty="0" smtClean="0"/>
              <a:t>Interdisciplinary research </a:t>
            </a: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CA" sz="3600" dirty="0" smtClean="0"/>
              <a:t>Teams and partnerships</a:t>
            </a:r>
          </a:p>
          <a:p>
            <a:pPr marL="355600" indent="-355600">
              <a:spcBef>
                <a:spcPts val="1200"/>
              </a:spcBef>
              <a:buFont typeface="Arial" pitchFamily="34" charset="0"/>
              <a:buChar char="•"/>
            </a:pPr>
            <a:r>
              <a:rPr lang="en-CA" sz="3600" dirty="0" smtClean="0"/>
              <a:t>Developing a project for this </a:t>
            </a:r>
            <a:r>
              <a:rPr lang="en-CA" sz="3600" dirty="0" err="1" smtClean="0"/>
              <a:t>RFA</a:t>
            </a:r>
            <a:endParaRPr lang="en-C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8048" y="1185552"/>
            <a:ext cx="49239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Webinar #1 - Outline</a:t>
            </a:r>
            <a:endParaRPr lang="en-CA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6795" y="1901905"/>
            <a:ext cx="4090207" cy="654544"/>
            <a:chOff x="556472" y="2270035"/>
            <a:chExt cx="4395544" cy="654544"/>
          </a:xfrm>
        </p:grpSpPr>
        <p:sp>
          <p:nvSpPr>
            <p:cNvPr id="9" name="TextBox 8"/>
            <p:cNvSpPr txBox="1"/>
            <p:nvPr/>
          </p:nvSpPr>
          <p:spPr>
            <a:xfrm>
              <a:off x="556472" y="2270035"/>
              <a:ext cx="17091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solidFill>
                    <a:srgbClr val="0070C0"/>
                  </a:solidFill>
                </a:rPr>
                <a:t>TEAM</a:t>
              </a:r>
              <a:endParaRPr lang="en-CA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56961" y="2278248"/>
              <a:ext cx="1995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 smtClean="0">
                  <a:solidFill>
                    <a:srgbClr val="00B050"/>
                  </a:solidFill>
                </a:rPr>
                <a:t>PROJECT</a:t>
              </a:r>
              <a:endParaRPr lang="en-CA" sz="3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265669" y="2592212"/>
              <a:ext cx="691292" cy="8213"/>
            </a:xfrm>
            <a:prstGeom prst="straightConnector1">
              <a:avLst/>
            </a:prstGeom>
            <a:ln w="38100">
              <a:solidFill>
                <a:srgbClr val="0076B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030686" y="1116282"/>
            <a:ext cx="5082633" cy="155566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824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561" y="885825"/>
            <a:ext cx="520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Seed Grant Program Goal</a:t>
            </a:r>
            <a:endParaRPr lang="en-CA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89709" y="2278704"/>
            <a:ext cx="736863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to </a:t>
            </a:r>
            <a:r>
              <a:rPr lang="en-CA" sz="2800" dirty="0"/>
              <a:t>enable researchers and knowledge users </a:t>
            </a:r>
            <a:r>
              <a:rPr lang="en-CA" sz="2800" dirty="0" smtClean="0"/>
              <a:t>             at </a:t>
            </a:r>
            <a:r>
              <a:rPr lang="en-CA" sz="2800" dirty="0" err="1" smtClean="0"/>
              <a:t>UNBC</a:t>
            </a:r>
            <a:r>
              <a:rPr lang="en-CA" sz="2800" dirty="0" smtClean="0"/>
              <a:t>, NH, and PHSA to </a:t>
            </a:r>
            <a:r>
              <a:rPr lang="en-CA" sz="2800" dirty="0"/>
              <a:t>work in partnership </a:t>
            </a:r>
            <a:endParaRPr lang="en-CA" sz="2800" dirty="0" smtClean="0"/>
          </a:p>
          <a:p>
            <a:pPr marL="355600">
              <a:spcBef>
                <a:spcPts val="1200"/>
              </a:spcBef>
            </a:pPr>
            <a:r>
              <a:rPr lang="en-CA" sz="2800" i="1" dirty="0" smtClean="0"/>
              <a:t>				and</a:t>
            </a:r>
          </a:p>
          <a:p>
            <a:pPr marL="355600" indent="-177800">
              <a:spcBef>
                <a:spcPts val="1200"/>
              </a:spcBef>
              <a:buFont typeface="Arial" pitchFamily="34" charset="0"/>
              <a:buChar char="•"/>
            </a:pPr>
            <a:r>
              <a:rPr lang="en-CA" sz="2800" dirty="0" smtClean="0"/>
              <a:t>to initiate </a:t>
            </a:r>
            <a:r>
              <a:rPr lang="en-CA" sz="2800" dirty="0"/>
              <a:t>new research projects that focus on </a:t>
            </a:r>
            <a:r>
              <a:rPr lang="en-CA" sz="2800" dirty="0" smtClean="0"/>
              <a:t>     improving </a:t>
            </a:r>
            <a:r>
              <a:rPr lang="en-CA" sz="2800" dirty="0"/>
              <a:t>the quality of health services </a:t>
            </a:r>
            <a:r>
              <a:rPr lang="en-CA" sz="2800" dirty="0" smtClean="0"/>
              <a:t>and              improving </a:t>
            </a:r>
            <a:r>
              <a:rPr lang="en-CA" sz="2800" dirty="0"/>
              <a:t>population health in northern BC</a:t>
            </a:r>
          </a:p>
        </p:txBody>
      </p:sp>
    </p:spTree>
    <p:extLst>
      <p:ext uri="{BB962C8B-B14F-4D97-AF65-F5344CB8AC3E}">
        <p14:creationId xmlns:p14="http://schemas.microsoft.com/office/powerpoint/2010/main" val="398661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8453" y="1997697"/>
            <a:ext cx="81642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</a:rPr>
              <a:t>The </a:t>
            </a:r>
            <a:r>
              <a:rPr lang="en-CA" sz="3200" b="1" dirty="0" err="1" smtClean="0">
                <a:solidFill>
                  <a:srgbClr val="0070C0"/>
                </a:solidFill>
              </a:rPr>
              <a:t>RFA</a:t>
            </a:r>
            <a:r>
              <a:rPr lang="en-CA" sz="3200" b="1" dirty="0" smtClean="0">
                <a:solidFill>
                  <a:srgbClr val="0070C0"/>
                </a:solidFill>
              </a:rPr>
              <a:t> requires</a:t>
            </a:r>
          </a:p>
          <a:p>
            <a:pPr>
              <a:spcBef>
                <a:spcPts val="1800"/>
              </a:spcBef>
            </a:pPr>
            <a:r>
              <a:rPr lang="en-CA" sz="2800" i="1" dirty="0" smtClean="0"/>
              <a:t>Northern/Rural/Remote </a:t>
            </a:r>
            <a:r>
              <a:rPr lang="en-CA" sz="2800" i="1" dirty="0"/>
              <a:t>Health </a:t>
            </a:r>
            <a:r>
              <a:rPr lang="en-CA" sz="2800" i="1" dirty="0" smtClean="0"/>
              <a:t>Focus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Must address </a:t>
            </a:r>
            <a:r>
              <a:rPr lang="en-CA" sz="2800" dirty="0"/>
              <a:t>a health challenge identified </a:t>
            </a:r>
            <a:r>
              <a:rPr lang="en-CA" sz="2800" dirty="0" smtClean="0"/>
              <a:t>                         in </a:t>
            </a:r>
            <a:r>
              <a:rPr lang="en-CA" sz="2800" dirty="0"/>
              <a:t>northern </a:t>
            </a:r>
            <a:r>
              <a:rPr lang="en-CA" sz="2800" dirty="0" smtClean="0"/>
              <a:t>BC</a:t>
            </a:r>
            <a:endParaRPr lang="en-CA" sz="2800" dirty="0"/>
          </a:p>
          <a:p>
            <a:pPr marL="457200" indent="-457200">
              <a:spcBef>
                <a:spcPts val="1800"/>
              </a:spcBef>
            </a:pPr>
            <a:r>
              <a:rPr lang="en-CA" sz="2800" i="1" dirty="0"/>
              <a:t>Community </a:t>
            </a:r>
            <a:r>
              <a:rPr lang="en-CA" sz="2800" i="1" dirty="0" smtClean="0"/>
              <a:t>Involvement</a:t>
            </a:r>
          </a:p>
          <a:p>
            <a:pPr marL="457200" indent="-279400"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Preference </a:t>
            </a:r>
            <a:r>
              <a:rPr lang="en-CA" sz="2800" dirty="0"/>
              <a:t>will be given to applications that include community, patients and/or clinical </a:t>
            </a:r>
            <a:r>
              <a:rPr lang="en-CA" sz="2800" dirty="0" smtClean="0"/>
              <a:t>collaborators</a:t>
            </a:r>
            <a:endParaRPr lang="en-CA" sz="2800" dirty="0"/>
          </a:p>
          <a:p>
            <a:endParaRPr lang="en-CA" sz="3200" b="1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560" y="909575"/>
            <a:ext cx="520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Seed Grant Program Goal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40526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4991" r="3538" b="1624"/>
          <a:stretch/>
        </p:blipFill>
        <p:spPr bwMode="auto">
          <a:xfrm>
            <a:off x="356260" y="1791538"/>
            <a:ext cx="3616894" cy="475176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8306" y="921450"/>
            <a:ext cx="502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Interdisciplinary research</a:t>
            </a:r>
            <a:endParaRPr lang="en-CA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156363" y="3533621"/>
            <a:ext cx="48807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CA" sz="2000" dirty="0" err="1" smtClean="0"/>
              <a:t>NSERC</a:t>
            </a:r>
            <a:r>
              <a:rPr lang="en-CA" sz="2000" dirty="0" smtClean="0"/>
              <a:t> defines interdisciplinary research as </a:t>
            </a:r>
          </a:p>
          <a:p>
            <a:pPr algn="ctr">
              <a:lnSpc>
                <a:spcPts val="2100"/>
              </a:lnSpc>
            </a:pPr>
            <a:r>
              <a:rPr lang="en-CA" sz="2000" dirty="0" smtClean="0"/>
              <a:t>"</a:t>
            </a:r>
            <a:r>
              <a:rPr lang="en-CA" sz="2000" i="1" dirty="0"/>
              <a:t>research that involves the interaction </a:t>
            </a:r>
            <a:endParaRPr lang="en-CA" sz="2000" i="1" dirty="0" smtClean="0"/>
          </a:p>
          <a:p>
            <a:pPr algn="ctr">
              <a:lnSpc>
                <a:spcPts val="2100"/>
              </a:lnSpc>
            </a:pPr>
            <a:r>
              <a:rPr lang="en-CA" sz="2000" i="1" dirty="0" smtClean="0"/>
              <a:t>among two </a:t>
            </a:r>
            <a:r>
              <a:rPr lang="en-CA" sz="2000" i="1" dirty="0"/>
              <a:t>or more different disciplines</a:t>
            </a:r>
            <a:r>
              <a:rPr lang="en-CA" sz="2000" dirty="0"/>
              <a:t>" </a:t>
            </a:r>
            <a:endParaRPr lang="en-CA" sz="2000" dirty="0" smtClean="0"/>
          </a:p>
          <a:p>
            <a:pPr marL="177800" indent="-177800">
              <a:lnSpc>
                <a:spcPts val="21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CA" sz="2000" dirty="0" smtClean="0"/>
              <a:t>occurs </a:t>
            </a:r>
            <a:r>
              <a:rPr lang="en-CA" sz="2000" dirty="0"/>
              <a:t>at the interface between </a:t>
            </a:r>
            <a:r>
              <a:rPr lang="en-CA" sz="2000" dirty="0" smtClean="0"/>
              <a:t>disciplines </a:t>
            </a:r>
          </a:p>
          <a:p>
            <a:pPr marL="177800" indent="-177800">
              <a:lnSpc>
                <a:spcPts val="21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CA" sz="2000" dirty="0" smtClean="0"/>
              <a:t>ranges </a:t>
            </a:r>
            <a:r>
              <a:rPr lang="en-CA" sz="2000" dirty="0"/>
              <a:t>from </a:t>
            </a:r>
            <a:r>
              <a:rPr lang="en-CA" sz="2000" dirty="0" smtClean="0"/>
              <a:t>sharing </a:t>
            </a:r>
            <a:r>
              <a:rPr lang="en-CA" sz="2000" dirty="0"/>
              <a:t>of ideas to </a:t>
            </a:r>
            <a:r>
              <a:rPr lang="en-CA" sz="2000" dirty="0" smtClean="0"/>
              <a:t>integration </a:t>
            </a:r>
            <a:r>
              <a:rPr lang="en-CA" sz="2000" dirty="0"/>
              <a:t>of concepts, methodology, procedures, theory, terminology, data, organization of research and </a:t>
            </a:r>
            <a:r>
              <a:rPr lang="en-CA" sz="2000" dirty="0" smtClean="0"/>
              <a:t>training </a:t>
            </a:r>
            <a:endParaRPr lang="en-CA" sz="2000" dirty="0"/>
          </a:p>
        </p:txBody>
      </p:sp>
      <p:sp>
        <p:nvSpPr>
          <p:cNvPr id="32" name="Rectangle 31"/>
          <p:cNvSpPr/>
          <p:nvPr/>
        </p:nvSpPr>
        <p:spPr>
          <a:xfrm>
            <a:off x="3996047" y="2037055"/>
            <a:ext cx="4815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i="1" dirty="0" smtClean="0"/>
              <a:t>“research </a:t>
            </a:r>
            <a:r>
              <a:rPr lang="en-CA" sz="2400" i="1" dirty="0"/>
              <a:t>that </a:t>
            </a:r>
            <a:r>
              <a:rPr lang="en-CA" sz="2400" i="1" dirty="0" smtClean="0"/>
              <a:t>transcends  </a:t>
            </a:r>
            <a:r>
              <a:rPr lang="en-CA" sz="2400" i="1" dirty="0"/>
              <a:t>conventional academic </a:t>
            </a:r>
            <a:r>
              <a:rPr lang="en-CA" sz="2400" i="1" dirty="0" smtClean="0"/>
              <a:t>boundaries”</a:t>
            </a:r>
            <a:r>
              <a:rPr lang="en-CA" sz="24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3022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279" y="909576"/>
            <a:ext cx="6851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 smtClean="0"/>
              <a:t>What does interdisciplinary mean?</a:t>
            </a:r>
            <a:endParaRPr lang="en-CA" sz="3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075661" y="1892345"/>
            <a:ext cx="2348207" cy="4224917"/>
            <a:chOff x="6075661" y="1892345"/>
            <a:chExt cx="2348207" cy="4224917"/>
          </a:xfrm>
        </p:grpSpPr>
        <p:grpSp>
          <p:nvGrpSpPr>
            <p:cNvPr id="24" name="Group 23"/>
            <p:cNvGrpSpPr/>
            <p:nvPr/>
          </p:nvGrpSpPr>
          <p:grpSpPr>
            <a:xfrm>
              <a:off x="6075661" y="1892345"/>
              <a:ext cx="2348207" cy="3505830"/>
              <a:chOff x="5286908" y="2094224"/>
              <a:chExt cx="2348207" cy="3505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286908" y="2094224"/>
                <a:ext cx="23482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Inter-disciplinary</a:t>
                </a:r>
              </a:p>
            </p:txBody>
          </p:sp>
          <p:cxnSp>
            <p:nvCxnSpPr>
              <p:cNvPr id="26" name="Elbow Connector 25"/>
              <p:cNvCxnSpPr/>
              <p:nvPr/>
            </p:nvCxnSpPr>
            <p:spPr>
              <a:xfrm rot="5400000">
                <a:off x="5918550" y="3012096"/>
                <a:ext cx="1134090" cy="374072"/>
              </a:xfrm>
              <a:prstGeom prst="bentConnector3">
                <a:avLst>
                  <a:gd name="adj1" fmla="val 50000"/>
                </a:avLst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lbow Connector 26"/>
              <p:cNvCxnSpPr/>
              <p:nvPr/>
            </p:nvCxnSpPr>
            <p:spPr>
              <a:xfrm rot="16200000" flipH="1">
                <a:off x="5897768" y="3003189"/>
                <a:ext cx="1134088" cy="391885"/>
              </a:xfrm>
              <a:prstGeom prst="bentConnector3">
                <a:avLst>
                  <a:gd name="adj1" fmla="val 65183"/>
                </a:avLst>
              </a:prstGeom>
              <a:ln w="5715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/>
              <p:nvPr/>
            </p:nvCxnSpPr>
            <p:spPr>
              <a:xfrm rot="5400000">
                <a:off x="5894799" y="3154602"/>
                <a:ext cx="1134093" cy="89063"/>
              </a:xfrm>
              <a:prstGeom prst="bentConnector3">
                <a:avLst>
                  <a:gd name="adj1" fmla="val 58901"/>
                </a:avLst>
              </a:prstGeom>
              <a:ln w="571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lbow Connector 28"/>
              <p:cNvCxnSpPr/>
              <p:nvPr/>
            </p:nvCxnSpPr>
            <p:spPr>
              <a:xfrm rot="16200000" flipH="1">
                <a:off x="5887869" y="3082361"/>
                <a:ext cx="1128156" cy="227609"/>
              </a:xfrm>
              <a:prstGeom prst="bentConnector3">
                <a:avLst>
                  <a:gd name="adj1" fmla="val 40000"/>
                </a:avLst>
              </a:prstGeom>
              <a:ln w="57150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467436" y="4543150"/>
                <a:ext cx="6628" cy="1056904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6006521" y="3938587"/>
                <a:ext cx="928459" cy="369332"/>
              </a:xfrm>
              <a:prstGeom prst="rect">
                <a:avLst/>
              </a:prstGeom>
              <a:solidFill>
                <a:srgbClr val="D2F0FA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rgbClr val="0076BD"/>
                    </a:solidFill>
                    <a:latin typeface="Aharoni" pitchFamily="2" charset="-79"/>
                    <a:cs typeface="Aharoni" pitchFamily="2" charset="-79"/>
                  </a:rPr>
                  <a:t>Project</a:t>
                </a:r>
                <a:endParaRPr lang="en-CA" dirty="0">
                  <a:solidFill>
                    <a:srgbClr val="0076BD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605517" y="5460672"/>
              <a:ext cx="1288494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CA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Integrated</a:t>
              </a:r>
            </a:p>
            <a:p>
              <a:pPr algn="ctr">
                <a:lnSpc>
                  <a:spcPts val="2160"/>
                </a:lnSpc>
              </a:pPr>
              <a:r>
                <a:rPr lang="en-CA" sz="2000" b="1" dirty="0" smtClean="0"/>
                <a:t>output</a:t>
              </a:r>
              <a:endParaRPr lang="en-CA" sz="20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4971" y="1892345"/>
            <a:ext cx="2428614" cy="4224917"/>
            <a:chOff x="3354971" y="1892345"/>
            <a:chExt cx="2428614" cy="4224917"/>
          </a:xfrm>
        </p:grpSpPr>
        <p:grpSp>
          <p:nvGrpSpPr>
            <p:cNvPr id="13" name="Group 12"/>
            <p:cNvGrpSpPr/>
            <p:nvPr/>
          </p:nvGrpSpPr>
          <p:grpSpPr>
            <a:xfrm>
              <a:off x="3354971" y="1892345"/>
              <a:ext cx="2428614" cy="3458330"/>
              <a:chOff x="1616197" y="2141724"/>
              <a:chExt cx="2428614" cy="345833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616197" y="2141724"/>
                <a:ext cx="24286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Multi-disciplinary</a:t>
                </a: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2238287" y="2632087"/>
                <a:ext cx="6628" cy="1056904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629217" y="2632087"/>
                <a:ext cx="6628" cy="1056904"/>
              </a:xfrm>
              <a:prstGeom prst="straightConnector1">
                <a:avLst/>
              </a:prstGeom>
              <a:ln w="57150">
                <a:solidFill>
                  <a:srgbClr val="FF996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028098" y="2632087"/>
                <a:ext cx="6628" cy="1056904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419028" y="2632087"/>
                <a:ext cx="6628" cy="1056904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238287" y="4543150"/>
                <a:ext cx="6628" cy="1056904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629217" y="4543150"/>
                <a:ext cx="6628" cy="1056904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028098" y="4543150"/>
                <a:ext cx="6628" cy="1056904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3419028" y="4543150"/>
                <a:ext cx="6628" cy="1056904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060479" y="3938587"/>
                <a:ext cx="1457325" cy="369332"/>
              </a:xfrm>
              <a:prstGeom prst="rect">
                <a:avLst/>
              </a:prstGeom>
              <a:solidFill>
                <a:srgbClr val="D2F0FA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dirty="0" smtClean="0">
                    <a:solidFill>
                      <a:srgbClr val="0076BD"/>
                    </a:solidFill>
                    <a:latin typeface="Aharoni" pitchFamily="2" charset="-79"/>
                    <a:cs typeface="Aharoni" pitchFamily="2" charset="-79"/>
                  </a:rPr>
                  <a:t>Project</a:t>
                </a:r>
                <a:endParaRPr lang="en-CA" dirty="0">
                  <a:solidFill>
                    <a:srgbClr val="0076BD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061767" y="5460672"/>
              <a:ext cx="1015022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CA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Set of </a:t>
              </a:r>
            </a:p>
            <a:p>
              <a:pPr algn="ctr">
                <a:lnSpc>
                  <a:spcPts val="2160"/>
                </a:lnSpc>
              </a:pPr>
              <a:r>
                <a:rPr lang="en-CA" sz="2000" b="1" dirty="0" smtClean="0"/>
                <a:t>outputs</a:t>
              </a:r>
              <a:endParaRPr lang="en-CA" sz="2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7642" y="1892345"/>
            <a:ext cx="2176943" cy="4224917"/>
            <a:chOff x="897642" y="1892345"/>
            <a:chExt cx="2176943" cy="4224917"/>
          </a:xfrm>
        </p:grpSpPr>
        <p:grpSp>
          <p:nvGrpSpPr>
            <p:cNvPr id="8" name="Group 7"/>
            <p:cNvGrpSpPr/>
            <p:nvPr/>
          </p:nvGrpSpPr>
          <p:grpSpPr>
            <a:xfrm>
              <a:off x="897642" y="1892345"/>
              <a:ext cx="2176943" cy="3505830"/>
              <a:chOff x="-9858" y="2094224"/>
              <a:chExt cx="2176943" cy="350583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-9858" y="2094224"/>
                <a:ext cx="21769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Uni</a:t>
                </a:r>
                <a:r>
                  <a:rPr lang="en-CA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-disciplinary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070367" y="2632087"/>
                <a:ext cx="6628" cy="1056904"/>
              </a:xfrm>
              <a:prstGeom prst="straightConnector1">
                <a:avLst/>
              </a:prstGeom>
              <a:ln w="57150"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060842" y="4543150"/>
                <a:ext cx="6628" cy="1056904"/>
              </a:xfrm>
              <a:prstGeom prst="straightConnector1">
                <a:avLst/>
              </a:prstGeom>
              <a:ln w="762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99927" y="3938587"/>
                <a:ext cx="928459" cy="369332"/>
              </a:xfrm>
              <a:prstGeom prst="rect">
                <a:avLst/>
              </a:prstGeom>
              <a:solidFill>
                <a:srgbClr val="D2F0FA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solidFill>
                      <a:srgbClr val="0076BD"/>
                    </a:solidFill>
                    <a:latin typeface="Aharoni" pitchFamily="2" charset="-79"/>
                    <a:cs typeface="Aharoni" pitchFamily="2" charset="-79"/>
                  </a:rPr>
                  <a:t>Project</a:t>
                </a:r>
                <a:endParaRPr lang="en-CA" dirty="0">
                  <a:solidFill>
                    <a:srgbClr val="0076BD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17876" y="5460672"/>
              <a:ext cx="936475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en-CA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Single </a:t>
              </a:r>
            </a:p>
            <a:p>
              <a:pPr algn="ctr">
                <a:lnSpc>
                  <a:spcPts val="2160"/>
                </a:lnSpc>
              </a:pPr>
              <a:r>
                <a:rPr lang="en-CA" sz="2000" b="1" dirty="0" smtClean="0"/>
                <a:t>output</a:t>
              </a:r>
              <a:endParaRPr lang="en-CA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04926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686549" y="698293"/>
            <a:ext cx="2424298" cy="2038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686296" y="2899425"/>
            <a:ext cx="289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dirty="0" smtClean="0">
                <a:solidFill>
                  <a:srgbClr val="0070C0"/>
                </a:solidFill>
              </a:rPr>
              <a:t>TEAM</a:t>
            </a:r>
            <a:endParaRPr lang="en-CA" sz="7200" b="1" dirty="0">
              <a:solidFill>
                <a:srgbClr val="0070C0"/>
              </a:solidFill>
            </a:endParaRPr>
          </a:p>
        </p:txBody>
      </p:sp>
      <p:sp>
        <p:nvSpPr>
          <p:cNvPr id="19" name="AutoShape 4" descr="https://d30y9cdsu7xlg0.cloudfront.net/png/591098-2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6" descr="https://d30y9cdsu7xlg0.cloudfront.net/png/591098-20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137" y="2000908"/>
            <a:ext cx="3149076" cy="324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37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0883" y="893020"/>
            <a:ext cx="3318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 smtClean="0"/>
              <a:t>Build </a:t>
            </a:r>
            <a:r>
              <a:rPr lang="en-CA" sz="4000" b="1" dirty="0"/>
              <a:t>the team</a:t>
            </a:r>
            <a:endParaRPr lang="en-CA" sz="4000" dirty="0"/>
          </a:p>
        </p:txBody>
      </p:sp>
      <p:sp>
        <p:nvSpPr>
          <p:cNvPr id="13" name="Rectangle 12"/>
          <p:cNvSpPr/>
          <p:nvPr/>
        </p:nvSpPr>
        <p:spPr>
          <a:xfrm>
            <a:off x="451263" y="1973946"/>
            <a:ext cx="8585859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 smtClean="0">
                <a:solidFill>
                  <a:srgbClr val="0070C0"/>
                </a:solidFill>
              </a:rPr>
              <a:t>What the </a:t>
            </a:r>
            <a:r>
              <a:rPr lang="en-CA" sz="3200" b="1" dirty="0" err="1" smtClean="0">
                <a:solidFill>
                  <a:srgbClr val="0070C0"/>
                </a:solidFill>
              </a:rPr>
              <a:t>RFA</a:t>
            </a:r>
            <a:r>
              <a:rPr lang="en-CA" sz="3200" b="1" dirty="0" smtClean="0">
                <a:solidFill>
                  <a:srgbClr val="0070C0"/>
                </a:solidFill>
              </a:rPr>
              <a:t> requires</a:t>
            </a:r>
          </a:p>
          <a:p>
            <a:pPr marL="355600">
              <a:lnSpc>
                <a:spcPts val="3200"/>
              </a:lnSpc>
              <a:spcBef>
                <a:spcPts val="1200"/>
              </a:spcBef>
            </a:pPr>
            <a:r>
              <a:rPr lang="en-CA" sz="2800" dirty="0" smtClean="0"/>
              <a:t>A </a:t>
            </a:r>
            <a:r>
              <a:rPr lang="en-CA" sz="2800" dirty="0"/>
              <a:t>new research team (3 or more applicants) </a:t>
            </a:r>
            <a:r>
              <a:rPr lang="en-CA" sz="2800" dirty="0" smtClean="0"/>
              <a:t>led </a:t>
            </a:r>
            <a:r>
              <a:rPr lang="en-CA" sz="2800" dirty="0"/>
              <a:t>in partnership by individuals </a:t>
            </a:r>
            <a:r>
              <a:rPr lang="en-CA" sz="2800" dirty="0" smtClean="0"/>
              <a:t>from </a:t>
            </a:r>
            <a:r>
              <a:rPr lang="en-CA" sz="2800" dirty="0" err="1"/>
              <a:t>UNBC</a:t>
            </a:r>
            <a:r>
              <a:rPr lang="en-CA" sz="2800" dirty="0"/>
              <a:t>, NH and </a:t>
            </a:r>
            <a:r>
              <a:rPr lang="en-CA" sz="2800" dirty="0" smtClean="0"/>
              <a:t>PHSA</a:t>
            </a:r>
            <a:endParaRPr lang="en-CA" sz="2800" dirty="0"/>
          </a:p>
          <a:p>
            <a:pPr>
              <a:lnSpc>
                <a:spcPts val="3200"/>
              </a:lnSpc>
            </a:pPr>
            <a:endParaRPr lang="en-CA" sz="2800" dirty="0"/>
          </a:p>
          <a:p>
            <a:pPr>
              <a:lnSpc>
                <a:spcPts val="3200"/>
              </a:lnSpc>
            </a:pPr>
            <a:r>
              <a:rPr lang="en-CA" sz="2800" i="1" dirty="0" smtClean="0"/>
              <a:t>Co-Principal Investigators</a:t>
            </a:r>
          </a:p>
          <a:p>
            <a:pPr marL="355600" indent="-177800">
              <a:lnSpc>
                <a:spcPts val="3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Nominated Co-PI must </a:t>
            </a:r>
            <a:r>
              <a:rPr lang="en-CA" sz="2800" dirty="0"/>
              <a:t>hold an academic appointment at </a:t>
            </a:r>
            <a:r>
              <a:rPr lang="en-CA" sz="2800" dirty="0" err="1"/>
              <a:t>UNBC</a:t>
            </a:r>
            <a:r>
              <a:rPr lang="en-CA" sz="2800" dirty="0"/>
              <a:t> and be eligible to hold research </a:t>
            </a:r>
            <a:r>
              <a:rPr lang="en-CA" sz="2800" dirty="0" smtClean="0"/>
              <a:t>funding</a:t>
            </a:r>
          </a:p>
          <a:p>
            <a:pPr marL="355600" indent="-17780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One Co-PI must be primarily </a:t>
            </a:r>
            <a:r>
              <a:rPr lang="en-CA" sz="2800" dirty="0"/>
              <a:t>affiliated with </a:t>
            </a:r>
            <a:r>
              <a:rPr lang="en-CA" sz="2800" dirty="0" smtClean="0"/>
              <a:t>NH</a:t>
            </a:r>
            <a:endParaRPr lang="en-CA" sz="2800" dirty="0"/>
          </a:p>
          <a:p>
            <a:pPr marL="355600" indent="-177800">
              <a:lnSpc>
                <a:spcPts val="32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CA" sz="2800" dirty="0" smtClean="0"/>
              <a:t>One Co-PI must </a:t>
            </a:r>
            <a:r>
              <a:rPr lang="en-CA" sz="2800" dirty="0"/>
              <a:t>be primarily affiliated with </a:t>
            </a:r>
            <a:r>
              <a:rPr lang="en-CA" sz="2800" dirty="0" smtClean="0"/>
              <a:t>PHSA</a:t>
            </a:r>
            <a:endParaRPr lang="en-CA" sz="2800" dirty="0"/>
          </a:p>
          <a:p>
            <a:pPr>
              <a:lnSpc>
                <a:spcPts val="3200"/>
              </a:lnSpc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5875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691</Words>
  <Application>Microsoft Office PowerPoint</Application>
  <PresentationFormat>On-screen Show (4:3)</PresentationFormat>
  <Paragraphs>204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Franklin Gothic Demi</vt:lpstr>
      <vt:lpstr>Franklin Gothic Medium Cond</vt:lpstr>
      <vt:lpstr>Symbol</vt:lpstr>
      <vt:lpstr>Wingdings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McArthur</dc:creator>
  <cp:lastModifiedBy>setup</cp:lastModifiedBy>
  <cp:revision>141</cp:revision>
  <cp:lastPrinted>2016-08-23T03:28:55Z</cp:lastPrinted>
  <dcterms:created xsi:type="dcterms:W3CDTF">2016-06-27T21:34:42Z</dcterms:created>
  <dcterms:modified xsi:type="dcterms:W3CDTF">2018-06-01T16:51:36Z</dcterms:modified>
</cp:coreProperties>
</file>