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 id="2147483764" r:id="rId5"/>
  </p:sldMasterIdLst>
  <p:sldIdLst>
    <p:sldId id="568" r:id="rId6"/>
    <p:sldId id="548" r:id="rId7"/>
    <p:sldId id="557" r:id="rId8"/>
    <p:sldId id="558" r:id="rId9"/>
    <p:sldId id="551" r:id="rId10"/>
    <p:sldId id="576" r:id="rId11"/>
    <p:sldId id="572" r:id="rId12"/>
    <p:sldId id="559" r:id="rId13"/>
    <p:sldId id="553" r:id="rId14"/>
    <p:sldId id="565" r:id="rId15"/>
    <p:sldId id="563" r:id="rId16"/>
    <p:sldId id="560" r:id="rId17"/>
    <p:sldId id="575" r:id="rId18"/>
    <p:sldId id="564" r:id="rId19"/>
    <p:sldId id="555" r:id="rId20"/>
    <p:sldId id="550" r:id="rId21"/>
    <p:sldId id="579" r:id="rId22"/>
    <p:sldId id="566" r:id="rId23"/>
    <p:sldId id="554" r:id="rId24"/>
    <p:sldId id="567" r:id="rId25"/>
    <p:sldId id="5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3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5238"/>
  </p:normalViewPr>
  <p:slideViewPr>
    <p:cSldViewPr snapToGrid="0" snapToObjects="1">
      <p:cViewPr varScale="1">
        <p:scale>
          <a:sx n="92" d="100"/>
          <a:sy n="92" d="100"/>
        </p:scale>
        <p:origin x="1296" y="112"/>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149C-BA18-BB4E-825C-70B6EC4697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FA2F20-642E-0145-95FC-BAB348DA9F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5233665-C7D6-2246-A8C7-387E3368059B}"/>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5" name="Footer Placeholder 4">
            <a:extLst>
              <a:ext uri="{FF2B5EF4-FFF2-40B4-BE49-F238E27FC236}">
                <a16:creationId xmlns:a16="http://schemas.microsoft.com/office/drawing/2014/main" id="{312230F5-8008-9748-A4E9-83DCB2119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B134A-3E88-474A-BCB4-BA91ACCE7D8C}"/>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212147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6752-9B0B-C949-A2BC-0C346189E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D51FA0-46F8-1D4A-BE74-89097D03EC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2106F-919B-4A48-BB05-71F12A1EF237}"/>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5" name="Footer Placeholder 4">
            <a:extLst>
              <a:ext uri="{FF2B5EF4-FFF2-40B4-BE49-F238E27FC236}">
                <a16:creationId xmlns:a16="http://schemas.microsoft.com/office/drawing/2014/main" id="{2DD8C665-397A-BE42-B3D2-D92CE4A2D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9C720-3988-6940-AD22-EF53A1DEB354}"/>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69387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DB9C5-F6EC-024F-86D9-65EF49D20D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E7E914-8D50-FB44-A0B6-58535D79956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17793-C964-5F4E-8057-ED8E896CBB46}"/>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5" name="Footer Placeholder 4">
            <a:extLst>
              <a:ext uri="{FF2B5EF4-FFF2-40B4-BE49-F238E27FC236}">
                <a16:creationId xmlns:a16="http://schemas.microsoft.com/office/drawing/2014/main" id="{EC423951-8DD5-F148-BA6A-CC391B906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EA29F-EAD9-FF46-B0FA-59DE82EAADDB}"/>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206007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39BDE-AE69-4AD1-BA6F-81D9989047C8}" type="datetimeFigureOut">
              <a:rPr lang="en-CA" smtClean="0"/>
              <a:t>2022-02-27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143981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9BDE-AE69-4AD1-BA6F-81D9989047C8}" type="datetimeFigureOut">
              <a:rPr lang="en-CA" smtClean="0"/>
              <a:t>2022-02-27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386078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9BDE-AE69-4AD1-BA6F-81D9989047C8}" type="datetimeFigureOut">
              <a:rPr lang="en-CA" smtClean="0"/>
              <a:t>2022-02-27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1481734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39BDE-AE69-4AD1-BA6F-81D9989047C8}" type="datetimeFigureOut">
              <a:rPr lang="en-CA" smtClean="0"/>
              <a:t>2022-02-27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247568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39BDE-AE69-4AD1-BA6F-81D9989047C8}" type="datetimeFigureOut">
              <a:rPr lang="en-CA" smtClean="0"/>
              <a:t>2022-02-27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1665181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39BDE-AE69-4AD1-BA6F-81D9989047C8}" type="datetimeFigureOut">
              <a:rPr lang="en-CA" smtClean="0"/>
              <a:t>2022-02-27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250845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39BDE-AE69-4AD1-BA6F-81D9989047C8}" type="datetimeFigureOut">
              <a:rPr lang="en-CA" smtClean="0"/>
              <a:t>2022-02-27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189033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39BDE-AE69-4AD1-BA6F-81D9989047C8}" type="datetimeFigureOut">
              <a:rPr lang="en-CA" smtClean="0"/>
              <a:t>2022-02-27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25543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23A2-E224-2B4A-96EB-C35B3D24E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3F189-BA32-8F40-8945-E6618E9D7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C2A08-A319-EE4F-B64E-ECEC42473033}"/>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5" name="Footer Placeholder 4">
            <a:extLst>
              <a:ext uri="{FF2B5EF4-FFF2-40B4-BE49-F238E27FC236}">
                <a16:creationId xmlns:a16="http://schemas.microsoft.com/office/drawing/2014/main" id="{7F15404A-57FE-E241-8929-A57C2F14A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43D00-A9C2-5547-8BAF-8E4FE72324F1}"/>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408657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39BDE-AE69-4AD1-BA6F-81D9989047C8}" type="datetimeFigureOut">
              <a:rPr lang="en-CA" smtClean="0"/>
              <a:t>2022-02-27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344245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9BDE-AE69-4AD1-BA6F-81D9989047C8}" type="datetimeFigureOut">
              <a:rPr lang="en-CA" smtClean="0"/>
              <a:t>2022-02-27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934319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9BDE-AE69-4AD1-BA6F-81D9989047C8}" type="datetimeFigureOut">
              <a:rPr lang="en-CA" smtClean="0"/>
              <a:t>2022-02-27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19D452-62B4-4D39-AA67-B2FAEF3E1601}" type="slidenum">
              <a:rPr lang="en-CA" smtClean="0"/>
              <a:t>‹#›</a:t>
            </a:fld>
            <a:endParaRPr lang="en-CA"/>
          </a:p>
        </p:txBody>
      </p:sp>
    </p:spTree>
    <p:extLst>
      <p:ext uri="{BB962C8B-B14F-4D97-AF65-F5344CB8AC3E}">
        <p14:creationId xmlns:p14="http://schemas.microsoft.com/office/powerpoint/2010/main" val="3446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B0AD-2D78-E848-A50E-2A61B53A0D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4AC093A-EBCA-BD40-93BF-EDB1894A511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DDFBE5-7F3F-3542-9ECF-26AE4B7E2A7E}"/>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5" name="Footer Placeholder 4">
            <a:extLst>
              <a:ext uri="{FF2B5EF4-FFF2-40B4-BE49-F238E27FC236}">
                <a16:creationId xmlns:a16="http://schemas.microsoft.com/office/drawing/2014/main" id="{3215C8FF-34DB-024D-8413-9E9579154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4DDA4-F0D3-B348-A551-EC394524E0EC}"/>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26931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ACAF-6D64-9741-97AD-7DCCD7BC9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076FE-EB52-2B4D-B32F-3B855933FFA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F9504-6785-4749-B386-7AA7C10D880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1FD3F0-D7D9-314B-A6AE-4D4A07156D61}"/>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6" name="Footer Placeholder 5">
            <a:extLst>
              <a:ext uri="{FF2B5EF4-FFF2-40B4-BE49-F238E27FC236}">
                <a16:creationId xmlns:a16="http://schemas.microsoft.com/office/drawing/2014/main" id="{A327D757-364F-3847-A7EF-BF3EB40FC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3811-1C09-E64E-87D5-5E7542AA31A3}"/>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4459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5903-5CC7-7244-AF60-DD870DB526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F3A652-4502-924E-89EE-F274F84BA9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95252-D081-FD4B-BFE2-E31E1EA911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99EB8E-376A-7E42-ABB3-ACBC83B9FB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8B4B2-C955-0A4F-8448-BAE4F29CE4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02F918-18EB-E242-ACA2-3E0869A0330F}"/>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8" name="Footer Placeholder 7">
            <a:extLst>
              <a:ext uri="{FF2B5EF4-FFF2-40B4-BE49-F238E27FC236}">
                <a16:creationId xmlns:a16="http://schemas.microsoft.com/office/drawing/2014/main" id="{5377A26C-6B00-3A44-BF62-92BC7E32E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AB4062-4574-EE44-A7AA-B67581025AD1}"/>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69753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1659-8BBC-2B4E-9A32-2B730CD34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46128-212B-C749-ABAC-5543C15BF32E}"/>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4" name="Footer Placeholder 3">
            <a:extLst>
              <a:ext uri="{FF2B5EF4-FFF2-40B4-BE49-F238E27FC236}">
                <a16:creationId xmlns:a16="http://schemas.microsoft.com/office/drawing/2014/main" id="{A98B12DE-1020-034E-839F-9744058B2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6F153-1BB7-BF42-92F6-07B6A937A6BC}"/>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57800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E6CEA-7A4E-6644-B4EE-918F78469958}"/>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3" name="Footer Placeholder 2">
            <a:extLst>
              <a:ext uri="{FF2B5EF4-FFF2-40B4-BE49-F238E27FC236}">
                <a16:creationId xmlns:a16="http://schemas.microsoft.com/office/drawing/2014/main" id="{A0FD3274-CBCD-F04C-B795-AA0CBFE19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6750C-E894-DE44-8B88-69A22E9E546C}"/>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9718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123C-E364-C14E-9743-614F529372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665D60-6E88-764F-84DF-3D6FF94BA8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A77E68-AC31-4844-8F1F-9DD29A4F55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2E6B1E-548F-DD47-87FB-D2829D2B9AB7}"/>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6" name="Footer Placeholder 5">
            <a:extLst>
              <a:ext uri="{FF2B5EF4-FFF2-40B4-BE49-F238E27FC236}">
                <a16:creationId xmlns:a16="http://schemas.microsoft.com/office/drawing/2014/main" id="{88CBE627-C8A9-C941-A42A-404B42791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82182-908E-A342-AF88-5C966DD1B8BB}"/>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351362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F4F9-FBDC-C342-8B24-AABE3D2394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99742-89B2-9040-B9DE-A7DFCA2E1E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F7F76B1-0039-1A44-A5E2-666372D289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F4E9D5-5B46-0848-8BFA-42D0484556EE}"/>
              </a:ext>
            </a:extLst>
          </p:cNvPr>
          <p:cNvSpPr>
            <a:spLocks noGrp="1"/>
          </p:cNvSpPr>
          <p:nvPr>
            <p:ph type="dt" sz="half" idx="10"/>
          </p:nvPr>
        </p:nvSpPr>
        <p:spPr/>
        <p:txBody>
          <a:bodyPr/>
          <a:lstStyle/>
          <a:p>
            <a:fld id="{1E53973A-2641-0C4F-ACC4-0EC4999A9A40}" type="datetimeFigureOut">
              <a:rPr lang="en-US" smtClean="0"/>
              <a:t>2/27/22</a:t>
            </a:fld>
            <a:endParaRPr lang="en-US"/>
          </a:p>
        </p:txBody>
      </p:sp>
      <p:sp>
        <p:nvSpPr>
          <p:cNvPr id="6" name="Footer Placeholder 5">
            <a:extLst>
              <a:ext uri="{FF2B5EF4-FFF2-40B4-BE49-F238E27FC236}">
                <a16:creationId xmlns:a16="http://schemas.microsoft.com/office/drawing/2014/main" id="{8B6F97BA-E3ED-224C-9428-1DC911C88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84D4E-C671-E24C-9D5C-41483548374A}"/>
              </a:ext>
            </a:extLst>
          </p:cNvPr>
          <p:cNvSpPr>
            <a:spLocks noGrp="1"/>
          </p:cNvSpPr>
          <p:nvPr>
            <p:ph type="sldNum" sz="quarter" idx="12"/>
          </p:nvPr>
        </p:nvSpPr>
        <p:spPr/>
        <p:txBody>
          <a:bodyPr/>
          <a:lstStyle/>
          <a:p>
            <a:fld id="{316AB4A5-9D38-1E4E-9043-FD79A12E9696}" type="slidenum">
              <a:rPr lang="en-US" smtClean="0"/>
              <a:t>‹#›</a:t>
            </a:fld>
            <a:endParaRPr lang="en-US"/>
          </a:p>
        </p:txBody>
      </p:sp>
    </p:spTree>
    <p:extLst>
      <p:ext uri="{BB962C8B-B14F-4D97-AF65-F5344CB8AC3E}">
        <p14:creationId xmlns:p14="http://schemas.microsoft.com/office/powerpoint/2010/main" val="101248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F5AAEF-B629-CC4A-8B5E-9D0FE9E85E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82E199-3A57-0547-BC05-96FC654BFB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2CA59-3D43-F340-871B-1BA237FCC7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439BDE-AE69-4AD1-BA6F-81D9989047C8}" type="datetimeFigureOut">
              <a:rPr lang="en-CA" smtClean="0"/>
              <a:t>2022-02-27</a:t>
            </a:fld>
            <a:endParaRPr lang="en-CA"/>
          </a:p>
        </p:txBody>
      </p:sp>
      <p:sp>
        <p:nvSpPr>
          <p:cNvPr id="5" name="Footer Placeholder 4">
            <a:extLst>
              <a:ext uri="{FF2B5EF4-FFF2-40B4-BE49-F238E27FC236}">
                <a16:creationId xmlns:a16="http://schemas.microsoft.com/office/drawing/2014/main" id="{0FAEF323-DE17-B141-B4D7-E3DEFC3152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6CFB42E-CB92-3441-A0BA-55254081E7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19D452-62B4-4D39-AA67-B2FAEF3E1601}" type="slidenum">
              <a:rPr lang="en-CA" smtClean="0"/>
              <a:t>‹#›</a:t>
            </a:fld>
            <a:endParaRPr lang="en-CA"/>
          </a:p>
        </p:txBody>
      </p:sp>
    </p:spTree>
    <p:extLst>
      <p:ext uri="{BB962C8B-B14F-4D97-AF65-F5344CB8AC3E}">
        <p14:creationId xmlns:p14="http://schemas.microsoft.com/office/powerpoint/2010/main" val="31829508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39BDE-AE69-4AD1-BA6F-81D9989047C8}" type="datetimeFigureOut">
              <a:rPr lang="en-CA" smtClean="0"/>
              <a:t>2022-02-27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D452-62B4-4D39-AA67-B2FAEF3E1601}" type="slidenum">
              <a:rPr lang="en-CA" smtClean="0"/>
              <a:t>‹#›</a:t>
            </a:fld>
            <a:endParaRPr lang="en-CA"/>
          </a:p>
        </p:txBody>
      </p:sp>
    </p:spTree>
    <p:extLst>
      <p:ext uri="{BB962C8B-B14F-4D97-AF65-F5344CB8AC3E}">
        <p14:creationId xmlns:p14="http://schemas.microsoft.com/office/powerpoint/2010/main" val="314584729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uarctic.org/organization/thematic-networks/arctic-and-northern-governance/" TargetMode="External"/><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7.jpeg"/><Relationship Id="rId21" Type="http://schemas.openxmlformats.org/officeDocument/2006/relationships/image" Target="../media/image34.svg"/><Relationship Id="rId7" Type="http://schemas.openxmlformats.org/officeDocument/2006/relationships/image" Target="../media/image21.png"/><Relationship Id="rId12" Type="http://schemas.openxmlformats.org/officeDocument/2006/relationships/image" Target="../media/image25.svg"/><Relationship Id="rId17" Type="http://schemas.openxmlformats.org/officeDocument/2006/relationships/image" Target="../media/image30.svg"/><Relationship Id="rId2" Type="http://schemas.openxmlformats.org/officeDocument/2006/relationships/image" Target="../media/image16.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svg"/><Relationship Id="rId10" Type="http://schemas.microsoft.com/office/2007/relationships/hdphoto" Target="../media/hdphoto1.wdp"/><Relationship Id="rId19" Type="http://schemas.openxmlformats.org/officeDocument/2006/relationships/image" Target="../media/image32.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 with mountains in the back&#10;&#10;Description automatically generated with low confidence">
            <a:extLst>
              <a:ext uri="{FF2B5EF4-FFF2-40B4-BE49-F238E27FC236}">
                <a16:creationId xmlns:a16="http://schemas.microsoft.com/office/drawing/2014/main" id="{C61E809A-9FC5-D242-A46F-4D7FC3ACD8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38FB266-A8ED-3C4A-9409-93EDF4A15F4F}"/>
              </a:ext>
            </a:extLst>
          </p:cNvPr>
          <p:cNvSpPr>
            <a:spLocks noGrp="1"/>
          </p:cNvSpPr>
          <p:nvPr>
            <p:ph type="ctrTitle"/>
          </p:nvPr>
        </p:nvSpPr>
        <p:spPr>
          <a:xfrm>
            <a:off x="1143000" y="390843"/>
            <a:ext cx="6858000" cy="2387600"/>
          </a:xfrm>
        </p:spPr>
        <p:txBody>
          <a:bodyPr>
            <a:normAutofit/>
          </a:bodyPr>
          <a:lstStyle/>
          <a:p>
            <a:r>
              <a:rPr lang="en-US" sz="5400" b="1" dirty="0">
                <a:solidFill>
                  <a:schemeClr val="tx2">
                    <a:lumMod val="50000"/>
                  </a:schemeClr>
                </a:solidFill>
              </a:rPr>
              <a:t>NORTHERN RESEARCH </a:t>
            </a:r>
            <a:br>
              <a:rPr lang="en-US" sz="5400" b="1" dirty="0">
                <a:solidFill>
                  <a:schemeClr val="tx2">
                    <a:lumMod val="50000"/>
                  </a:schemeClr>
                </a:solidFill>
              </a:rPr>
            </a:br>
            <a:r>
              <a:rPr lang="en-US" sz="5400" b="1" dirty="0">
                <a:solidFill>
                  <a:schemeClr val="tx2">
                    <a:lumMod val="50000"/>
                  </a:schemeClr>
                </a:solidFill>
              </a:rPr>
              <a:t>AT UNBC</a:t>
            </a:r>
          </a:p>
        </p:txBody>
      </p:sp>
      <p:sp>
        <p:nvSpPr>
          <p:cNvPr id="3" name="Subtitle 2">
            <a:extLst>
              <a:ext uri="{FF2B5EF4-FFF2-40B4-BE49-F238E27FC236}">
                <a16:creationId xmlns:a16="http://schemas.microsoft.com/office/drawing/2014/main" id="{B356CFA2-F2BE-DC4A-A01C-258F019BD84B}"/>
              </a:ext>
            </a:extLst>
          </p:cNvPr>
          <p:cNvSpPr>
            <a:spLocks noGrp="1"/>
          </p:cNvSpPr>
          <p:nvPr>
            <p:ph type="subTitle" idx="1"/>
          </p:nvPr>
        </p:nvSpPr>
        <p:spPr>
          <a:xfrm>
            <a:off x="1143000" y="4811395"/>
            <a:ext cx="6858000" cy="1655762"/>
          </a:xfrm>
        </p:spPr>
        <p:txBody>
          <a:bodyPr>
            <a:normAutofit/>
          </a:bodyPr>
          <a:lstStyle/>
          <a:p>
            <a:r>
              <a:rPr lang="en-US" sz="2800" b="1" dirty="0">
                <a:solidFill>
                  <a:schemeClr val="bg1"/>
                </a:solidFill>
              </a:rPr>
              <a:t>NORS (NORTHERN STUDIES @ UNBC)</a:t>
            </a:r>
          </a:p>
          <a:p>
            <a:endParaRPr lang="en-US" sz="2800" b="1" dirty="0">
              <a:solidFill>
                <a:schemeClr val="bg1"/>
              </a:solidFill>
            </a:endParaRPr>
          </a:p>
          <a:p>
            <a:r>
              <a:rPr lang="en-US" sz="2800" b="1" dirty="0">
                <a:solidFill>
                  <a:schemeClr val="bg1"/>
                </a:solidFill>
              </a:rPr>
              <a:t>UNBC RESEARCH WEEK 2022</a:t>
            </a:r>
          </a:p>
        </p:txBody>
      </p:sp>
    </p:spTree>
    <p:extLst>
      <p:ext uri="{BB962C8B-B14F-4D97-AF65-F5344CB8AC3E}">
        <p14:creationId xmlns:p14="http://schemas.microsoft.com/office/powerpoint/2010/main" val="371044991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644424-838E-3647-B831-21FCAFE581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1681" y="30778"/>
            <a:ext cx="4572319" cy="6858000"/>
          </a:xfrm>
          <a:prstGeom prst="rect">
            <a:avLst/>
          </a:prstGeom>
        </p:spPr>
      </p:pic>
      <p:sp>
        <p:nvSpPr>
          <p:cNvPr id="3" name="Rectangle 2">
            <a:extLst>
              <a:ext uri="{FF2B5EF4-FFF2-40B4-BE49-F238E27FC236}">
                <a16:creationId xmlns:a16="http://schemas.microsoft.com/office/drawing/2014/main" id="{56E349D8-7073-3D49-810B-F143B3E53232}"/>
              </a:ext>
            </a:extLst>
          </p:cNvPr>
          <p:cNvSpPr/>
          <p:nvPr/>
        </p:nvSpPr>
        <p:spPr>
          <a:xfrm>
            <a:off x="4572000" y="6561078"/>
            <a:ext cx="4572000" cy="276999"/>
          </a:xfrm>
          <a:prstGeom prst="rect">
            <a:avLst/>
          </a:prstGeom>
        </p:spPr>
        <p:txBody>
          <a:bodyPr>
            <a:spAutoFit/>
          </a:bodyPr>
          <a:lstStyle/>
          <a:p>
            <a:pPr algn="r"/>
            <a:r>
              <a:rPr lang="en-CA" sz="1200" dirty="0">
                <a:latin typeface="Times New Roman" panose="02020603050405020304" pitchFamily="18" charset="0"/>
                <a:ea typeface="Times New Roman" panose="02020603050405020304" pitchFamily="18" charset="0"/>
              </a:rPr>
              <a:t>Source: Marie-Soleil Desautels, </a:t>
            </a:r>
            <a:r>
              <a:rPr lang="en-CA" sz="1200" i="1" dirty="0">
                <a:latin typeface="Times New Roman" panose="02020603050405020304" pitchFamily="18" charset="0"/>
                <a:ea typeface="Times New Roman" panose="02020603050405020304" pitchFamily="18" charset="0"/>
              </a:rPr>
              <a:t>Globe and Mail, </a:t>
            </a:r>
            <a:r>
              <a:rPr lang="en-CA" sz="1200" dirty="0">
                <a:latin typeface="Times New Roman" panose="02020603050405020304" pitchFamily="18" charset="0"/>
                <a:ea typeface="Times New Roman" panose="02020603050405020304" pitchFamily="18" charset="0"/>
              </a:rPr>
              <a:t>11.02.2022</a:t>
            </a:r>
          </a:p>
        </p:txBody>
      </p:sp>
      <p:sp>
        <p:nvSpPr>
          <p:cNvPr id="4" name="Rectangle 3">
            <a:extLst>
              <a:ext uri="{FF2B5EF4-FFF2-40B4-BE49-F238E27FC236}">
                <a16:creationId xmlns:a16="http://schemas.microsoft.com/office/drawing/2014/main" id="{78B027F9-7F01-BA40-9A00-F0AE5982F792}"/>
              </a:ext>
            </a:extLst>
          </p:cNvPr>
          <p:cNvSpPr/>
          <p:nvPr/>
        </p:nvSpPr>
        <p:spPr>
          <a:xfrm>
            <a:off x="323543" y="2047230"/>
            <a:ext cx="8030748" cy="3477875"/>
          </a:xfrm>
          <a:prstGeom prst="rect">
            <a:avLst/>
          </a:prstGeom>
        </p:spPr>
        <p:txBody>
          <a:bodyPr wrap="square">
            <a:spAutoFit/>
          </a:bodyPr>
          <a:lstStyle/>
          <a:p>
            <a:r>
              <a:rPr lang="en-CA" sz="2000" dirty="0">
                <a:ea typeface="Times New Roman" panose="02020603050405020304" pitchFamily="18" charset="0"/>
              </a:rPr>
              <a:t>Emerging research demonstrates that economic impacts of the COVID-19 pandemic are gendered and that women disproportionately experience adverse effects, although the specific impacts vary among women and across locations. We aim to understand how and why the COVID-19 pandemic has impacted the livelihoods and well-being of women in the Yukon, and how policies and programs can promote a resilient and inclusive recovery in the territory. We will investigate three main hypotheses in the Yukon: the nature of the she-cession, care penalty and shadow pandemic. The project is funded by the Government of Yukon and the co-leads of the project value the opportunity to work with seven non-government Yukon organizations who are research partners on the project.</a:t>
            </a:r>
            <a:endParaRPr lang="en-CA" sz="2400" dirty="0">
              <a:ea typeface="Times New Roman" panose="02020603050405020304" pitchFamily="18" charset="0"/>
            </a:endParaRPr>
          </a:p>
        </p:txBody>
      </p:sp>
      <p:sp>
        <p:nvSpPr>
          <p:cNvPr id="5" name="TextBox 4">
            <a:extLst>
              <a:ext uri="{FF2B5EF4-FFF2-40B4-BE49-F238E27FC236}">
                <a16:creationId xmlns:a16="http://schemas.microsoft.com/office/drawing/2014/main" id="{67A1A7C1-8686-E147-8F2D-32D6EA5D1E18}"/>
              </a:ext>
            </a:extLst>
          </p:cNvPr>
          <p:cNvSpPr txBox="1"/>
          <p:nvPr/>
        </p:nvSpPr>
        <p:spPr>
          <a:xfrm>
            <a:off x="323543" y="202774"/>
            <a:ext cx="8654201" cy="2062103"/>
          </a:xfrm>
          <a:prstGeom prst="rect">
            <a:avLst/>
          </a:prstGeom>
          <a:noFill/>
        </p:spPr>
        <p:txBody>
          <a:bodyPr wrap="square" rtlCol="0">
            <a:spAutoFit/>
          </a:bodyPr>
          <a:lstStyle/>
          <a:p>
            <a:r>
              <a:rPr lang="en-CA" sz="2400" b="1" dirty="0"/>
              <a:t>Dr. Fiona  MacPhail</a:t>
            </a:r>
          </a:p>
          <a:p>
            <a:r>
              <a:rPr lang="en-US" sz="1400" dirty="0"/>
              <a:t>(Global and International Studies, Economics; with Aja Mason, Yukon Status of Women Council)</a:t>
            </a:r>
            <a:endParaRPr lang="en-CA" sz="1400" dirty="0"/>
          </a:p>
          <a:p>
            <a:r>
              <a:rPr lang="en-CA" sz="2400" b="1" dirty="0"/>
              <a:t>COVID-19 IMPACTS ON THE LIVELIHOODS AND WELL-BEING OF WOMEN IN THE YUKON: TOWARD A RESILIENT AND INCLUSIVE RECOVERY </a:t>
            </a:r>
          </a:p>
          <a:p>
            <a:endParaRPr lang="en-US" dirty="0"/>
          </a:p>
        </p:txBody>
      </p:sp>
      <p:pic>
        <p:nvPicPr>
          <p:cNvPr id="6" name="image2.png">
            <a:extLst>
              <a:ext uri="{FF2B5EF4-FFF2-40B4-BE49-F238E27FC236}">
                <a16:creationId xmlns:a16="http://schemas.microsoft.com/office/drawing/2014/main" id="{3BC6A9EB-B690-5C45-9AC1-4047F608E3CB}"/>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0" y="6328042"/>
            <a:ext cx="2191870" cy="521305"/>
          </a:xfrm>
          <a:prstGeom prst="rect">
            <a:avLst/>
          </a:prstGeom>
          <a:ln/>
        </p:spPr>
      </p:pic>
      <p:pic>
        <p:nvPicPr>
          <p:cNvPr id="7" name="image3.png" descr="logo_green">
            <a:extLst>
              <a:ext uri="{FF2B5EF4-FFF2-40B4-BE49-F238E27FC236}">
                <a16:creationId xmlns:a16="http://schemas.microsoft.com/office/drawing/2014/main" id="{1C48BF1E-5FE0-2045-A17E-5DF74DE7EB2A}"/>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2366522" y="6350168"/>
            <a:ext cx="2030506" cy="538610"/>
          </a:xfrm>
          <a:prstGeom prst="rect">
            <a:avLst/>
          </a:prstGeom>
          <a:ln/>
        </p:spPr>
      </p:pic>
    </p:spTree>
    <p:extLst>
      <p:ext uri="{BB962C8B-B14F-4D97-AF65-F5344CB8AC3E}">
        <p14:creationId xmlns:p14="http://schemas.microsoft.com/office/powerpoint/2010/main" val="30273057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D2A570-7C9B-024A-98D2-A632B4726F52}"/>
              </a:ext>
            </a:extLst>
          </p:cNvPr>
          <p:cNvSpPr txBox="1"/>
          <p:nvPr/>
        </p:nvSpPr>
        <p:spPr>
          <a:xfrm>
            <a:off x="169727" y="514659"/>
            <a:ext cx="2914186" cy="3393410"/>
          </a:xfrm>
          <a:prstGeom prst="rect">
            <a:avLst/>
          </a:prstGeom>
        </p:spPr>
        <p:txBody>
          <a:bodyPr vert="horz" lIns="91440" tIns="45720" rIns="91440" bIns="45720" rtlCol="0" anchor="b">
            <a:normAutofit fontScale="92500"/>
          </a:bodyPr>
          <a:lstStyle/>
          <a:p>
            <a:r>
              <a:rPr lang="en-CA" sz="2400" b="1"/>
              <a:t>Dr. Sinead </a:t>
            </a:r>
            <a:r>
              <a:rPr lang="en-CA" sz="2400" b="1" dirty="0"/>
              <a:t>Early</a:t>
            </a:r>
          </a:p>
          <a:p>
            <a:r>
              <a:rPr lang="en-CA" sz="1600" dirty="0"/>
              <a:t>(Sustainability Studies)</a:t>
            </a:r>
          </a:p>
          <a:p>
            <a:endParaRPr lang="en-CA" sz="900" dirty="0"/>
          </a:p>
          <a:p>
            <a:r>
              <a:rPr lang="en-CA" sz="2400" b="1" dirty="0"/>
              <a:t>Energy Infrastructure and Colonial Geographies in the Canadian North:</a:t>
            </a:r>
          </a:p>
          <a:p>
            <a:r>
              <a:rPr lang="en-CA" sz="2400" b="1" i="1" dirty="0"/>
              <a:t>The </a:t>
            </a:r>
            <a:r>
              <a:rPr lang="en-CA" sz="2400" b="1" i="1" dirty="0" err="1"/>
              <a:t>Canol</a:t>
            </a:r>
            <a:r>
              <a:rPr lang="en-CA" sz="2400" b="1" i="1" dirty="0"/>
              <a:t> Pipeline and </a:t>
            </a:r>
            <a:r>
              <a:rPr lang="en-CA" sz="2400" b="1" i="1" dirty="0" err="1"/>
              <a:t>Shutagot'ine</a:t>
            </a:r>
            <a:r>
              <a:rPr lang="en-CA" sz="2400" b="1" i="1" dirty="0"/>
              <a:t> Trail Remediation Project</a:t>
            </a:r>
            <a:endParaRPr lang="en-CA" sz="2400" b="1" dirty="0"/>
          </a:p>
        </p:txBody>
      </p:sp>
      <p:pic>
        <p:nvPicPr>
          <p:cNvPr id="7" name="Picture 6" descr="A picture containing sky, outdoor, mountain, grass&#10;&#10;Description automatically generated">
            <a:extLst>
              <a:ext uri="{FF2B5EF4-FFF2-40B4-BE49-F238E27FC236}">
                <a16:creationId xmlns:a16="http://schemas.microsoft.com/office/drawing/2014/main" id="{53F2C1F8-64C9-6C42-B1F8-466FD1C01C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726" y="4465715"/>
            <a:ext cx="2745433" cy="2233630"/>
          </a:xfrm>
          <a:prstGeom prst="rect">
            <a:avLst/>
          </a:prstGeom>
        </p:spPr>
      </p:pic>
      <p:pic>
        <p:nvPicPr>
          <p:cNvPr id="9" name="Picture 8" descr="A close-up of a plant&#10;&#10;Description automatically generated with low confidence">
            <a:extLst>
              <a:ext uri="{FF2B5EF4-FFF2-40B4-BE49-F238E27FC236}">
                <a16:creationId xmlns:a16="http://schemas.microsoft.com/office/drawing/2014/main" id="{BAD4450B-4134-6E4B-9227-EFEA2DA6D6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750026" y="3822524"/>
            <a:ext cx="3286557" cy="2490990"/>
          </a:xfrm>
          <a:prstGeom prst="rect">
            <a:avLst/>
          </a:prstGeom>
        </p:spPr>
      </p:pic>
      <p:sp>
        <p:nvSpPr>
          <p:cNvPr id="11" name="TextBox 10">
            <a:extLst>
              <a:ext uri="{FF2B5EF4-FFF2-40B4-BE49-F238E27FC236}">
                <a16:creationId xmlns:a16="http://schemas.microsoft.com/office/drawing/2014/main" id="{A542D59C-B15E-A04B-A5A2-3BE5246D2E96}"/>
              </a:ext>
            </a:extLst>
          </p:cNvPr>
          <p:cNvSpPr txBox="1"/>
          <p:nvPr/>
        </p:nvSpPr>
        <p:spPr>
          <a:xfrm>
            <a:off x="5781525" y="162474"/>
            <a:ext cx="3192748" cy="6555641"/>
          </a:xfrm>
          <a:prstGeom prst="rect">
            <a:avLst/>
          </a:prstGeom>
          <a:noFill/>
        </p:spPr>
        <p:txBody>
          <a:bodyPr wrap="square" rtlCol="0">
            <a:spAutoFit/>
          </a:bodyPr>
          <a:lstStyle/>
          <a:p>
            <a:pPr algn="r"/>
            <a:r>
              <a:rPr lang="en-CA" sz="2000" dirty="0"/>
              <a:t>This research examines the lasting impact of energy infrastructure in the Canadian North, exploring settler colonialism and environmental justice as key themes. The </a:t>
            </a:r>
            <a:r>
              <a:rPr lang="en-CA" sz="2000" dirty="0" err="1"/>
              <a:t>Canol</a:t>
            </a:r>
            <a:r>
              <a:rPr lang="en-CA" sz="2000" dirty="0"/>
              <a:t> Pipeline and </a:t>
            </a:r>
            <a:r>
              <a:rPr lang="en-CA" sz="2000" dirty="0" err="1"/>
              <a:t>Shutagot’ine</a:t>
            </a:r>
            <a:r>
              <a:rPr lang="en-CA" sz="2000" dirty="0"/>
              <a:t> Trail Remediation Project serve as an example of abandoned, remediated, and repurposed industrial landscapes. They provide an opportunity to critically examine colonial-capitalist resource extraction and to support Indigenous-led social and ecological healing in an era of unprecedented transformation for </a:t>
            </a:r>
            <a:r>
              <a:rPr lang="en-CA" sz="2000" dirty="0" err="1"/>
              <a:t>Sahtu</a:t>
            </a:r>
            <a:r>
              <a:rPr lang="en-CA" sz="2000" dirty="0"/>
              <a:t> lands and people.  </a:t>
            </a:r>
            <a:endParaRPr lang="en-US" sz="2000" dirty="0"/>
          </a:p>
        </p:txBody>
      </p:sp>
      <p:pic>
        <p:nvPicPr>
          <p:cNvPr id="49" name="Picture 48" descr="A picture containing tree, outdoor, plant&#10;&#10;Description automatically generated">
            <a:extLst>
              <a:ext uri="{FF2B5EF4-FFF2-40B4-BE49-F238E27FC236}">
                <a16:creationId xmlns:a16="http://schemas.microsoft.com/office/drawing/2014/main" id="{396408A9-AD0D-A749-8A61-4271593C77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8959" y="386291"/>
            <a:ext cx="2473088" cy="2949549"/>
          </a:xfrm>
          <a:prstGeom prst="rect">
            <a:avLst/>
          </a:prstGeom>
        </p:spPr>
      </p:pic>
    </p:spTree>
    <p:extLst>
      <p:ext uri="{BB962C8B-B14F-4D97-AF65-F5344CB8AC3E}">
        <p14:creationId xmlns:p14="http://schemas.microsoft.com/office/powerpoint/2010/main" val="36226200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C50ED2-8288-8141-A98F-5974EE06408E}"/>
              </a:ext>
            </a:extLst>
          </p:cNvPr>
          <p:cNvSpPr txBox="1"/>
          <p:nvPr/>
        </p:nvSpPr>
        <p:spPr>
          <a:xfrm>
            <a:off x="342900" y="381462"/>
            <a:ext cx="4502184" cy="164297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500" b="1" kern="1200" dirty="0">
                <a:solidFill>
                  <a:schemeClr val="tx1"/>
                </a:solidFill>
                <a:ea typeface="+mj-ea"/>
                <a:cs typeface="+mj-cs"/>
              </a:rPr>
              <a:t>Dr. Tara Joly </a:t>
            </a:r>
          </a:p>
          <a:p>
            <a:pPr defTabSz="914400">
              <a:lnSpc>
                <a:spcPct val="90000"/>
              </a:lnSpc>
              <a:spcBef>
                <a:spcPct val="0"/>
              </a:spcBef>
              <a:spcAft>
                <a:spcPts val="600"/>
              </a:spcAft>
            </a:pPr>
            <a:r>
              <a:rPr lang="en-US" sz="1600" b="1" kern="1200" dirty="0">
                <a:solidFill>
                  <a:schemeClr val="tx1"/>
                </a:solidFill>
                <a:ea typeface="+mj-ea"/>
                <a:cs typeface="+mj-cs"/>
              </a:rPr>
              <a:t>(Anthropology)</a:t>
            </a:r>
          </a:p>
          <a:p>
            <a:pPr defTabSz="914400">
              <a:lnSpc>
                <a:spcPct val="90000"/>
              </a:lnSpc>
              <a:spcBef>
                <a:spcPct val="0"/>
              </a:spcBef>
              <a:spcAft>
                <a:spcPts val="600"/>
              </a:spcAft>
            </a:pPr>
            <a:r>
              <a:rPr lang="en-US" sz="2500" b="1" kern="1200" dirty="0">
                <a:solidFill>
                  <a:schemeClr val="tx1"/>
                </a:solidFill>
                <a:ea typeface="+mj-ea"/>
                <a:cs typeface="+mj-cs"/>
              </a:rPr>
              <a:t>GENDERED VIOLENCE AND NORTHERN EXTRACTIVE ZONES </a:t>
            </a:r>
          </a:p>
        </p:txBody>
      </p:sp>
      <p:sp>
        <p:nvSpPr>
          <p:cNvPr id="5" name="TextBox 4">
            <a:extLst>
              <a:ext uri="{FF2B5EF4-FFF2-40B4-BE49-F238E27FC236}">
                <a16:creationId xmlns:a16="http://schemas.microsoft.com/office/drawing/2014/main" id="{9BBDEBB6-1AD3-2341-8AB1-575A7019A21F}"/>
              </a:ext>
            </a:extLst>
          </p:cNvPr>
          <p:cNvSpPr txBox="1"/>
          <p:nvPr/>
        </p:nvSpPr>
        <p:spPr>
          <a:xfrm>
            <a:off x="254000" y="2189532"/>
            <a:ext cx="4737100" cy="4666971"/>
          </a:xfrm>
          <a:prstGeom prst="rect">
            <a:avLst/>
          </a:prstGeom>
        </p:spPr>
        <p:txBody>
          <a:bodyPr vert="horz" lIns="91440" tIns="45720" rIns="91440" bIns="45720" rtlCol="0" anchor="t">
            <a:normAutofit/>
          </a:bodyPr>
          <a:lstStyle/>
          <a:p>
            <a:pPr defTabSz="914400">
              <a:lnSpc>
                <a:spcPct val="90000"/>
              </a:lnSpc>
              <a:spcAft>
                <a:spcPts val="600"/>
              </a:spcAft>
            </a:pPr>
            <a:r>
              <a:rPr lang="en-US" dirty="0"/>
              <a:t>Researchers in data collection settings often experience gendered sexual violence , and higher rates of gendered violence is often reported in northern extractive zones among the general population. This research seeks to understand the conditions of northern extractive zones that reproduce sexual violence among ethnographers. It aims to support gendered violence prevention at individual and institutional levels.</a:t>
            </a:r>
          </a:p>
          <a:p>
            <a:pPr indent="-228600" defTabSz="914400">
              <a:lnSpc>
                <a:spcPct val="90000"/>
              </a:lnSpc>
              <a:spcAft>
                <a:spcPts val="600"/>
              </a:spcAft>
              <a:buFont typeface="Arial" panose="020B0604020202020204" pitchFamily="34" charset="0"/>
              <a:buChar char="•"/>
            </a:pPr>
            <a:endParaRPr lang="en-US" sz="800" dirty="0"/>
          </a:p>
          <a:p>
            <a:pPr defTabSz="914400">
              <a:lnSpc>
                <a:spcPct val="90000"/>
              </a:lnSpc>
              <a:spcAft>
                <a:spcPts val="600"/>
              </a:spcAft>
            </a:pPr>
            <a:r>
              <a:rPr lang="en-US" dirty="0"/>
              <a:t>Three interrelated ‘cultural’ assumptions about anthropological fieldwork may perpetuate harm: First, a need to ‘go it alone’ or conduct research in an isolated setting; second, affinity with your participants, or a requirement to “love” the people you work with; and finally, pressure to suffer for your research/gather data at all costs. </a:t>
            </a:r>
          </a:p>
        </p:txBody>
      </p:sp>
      <p:pic>
        <p:nvPicPr>
          <p:cNvPr id="3" name="Picture 2" descr="A picture containing tree, outdoor, green, water sport&#10;&#10;Description automatically generated">
            <a:extLst>
              <a:ext uri="{FF2B5EF4-FFF2-40B4-BE49-F238E27FC236}">
                <a16:creationId xmlns:a16="http://schemas.microsoft.com/office/drawing/2014/main" id="{4F2117DB-9EA5-7347-98C0-9BCC0D0AD4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537438" y="1880998"/>
            <a:ext cx="4666971" cy="3127897"/>
          </a:xfrm>
          <a:prstGeom prst="rect">
            <a:avLst/>
          </a:prstGeom>
        </p:spPr>
      </p:pic>
    </p:spTree>
    <p:extLst>
      <p:ext uri="{BB962C8B-B14F-4D97-AF65-F5344CB8AC3E}">
        <p14:creationId xmlns:p14="http://schemas.microsoft.com/office/powerpoint/2010/main" val="37742160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 with mountains in the back&#10;&#10;Description automatically generated with low confidence">
            <a:extLst>
              <a:ext uri="{FF2B5EF4-FFF2-40B4-BE49-F238E27FC236}">
                <a16:creationId xmlns:a16="http://schemas.microsoft.com/office/drawing/2014/main" id="{C61E809A-9FC5-D242-A46F-4D7FC3ACD8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38FB266-A8ED-3C4A-9409-93EDF4A15F4F}"/>
              </a:ext>
            </a:extLst>
          </p:cNvPr>
          <p:cNvSpPr>
            <a:spLocks noGrp="1"/>
          </p:cNvSpPr>
          <p:nvPr>
            <p:ph type="ctrTitle"/>
          </p:nvPr>
        </p:nvSpPr>
        <p:spPr>
          <a:xfrm>
            <a:off x="1143000" y="390843"/>
            <a:ext cx="6858000" cy="2387600"/>
          </a:xfrm>
        </p:spPr>
        <p:txBody>
          <a:bodyPr>
            <a:normAutofit/>
          </a:bodyPr>
          <a:lstStyle/>
          <a:p>
            <a:r>
              <a:rPr lang="en-US" sz="5400" b="1" dirty="0">
                <a:solidFill>
                  <a:schemeClr val="tx2">
                    <a:lumMod val="50000"/>
                  </a:schemeClr>
                </a:solidFill>
              </a:rPr>
              <a:t>NORTHERN RESEARCH </a:t>
            </a:r>
            <a:br>
              <a:rPr lang="en-US" sz="5400" b="1" dirty="0">
                <a:solidFill>
                  <a:schemeClr val="tx2">
                    <a:lumMod val="50000"/>
                  </a:schemeClr>
                </a:solidFill>
              </a:rPr>
            </a:br>
            <a:r>
              <a:rPr lang="en-US" sz="5400" b="1" dirty="0">
                <a:solidFill>
                  <a:schemeClr val="tx2">
                    <a:lumMod val="50000"/>
                  </a:schemeClr>
                </a:solidFill>
              </a:rPr>
              <a:t>AT UNBC</a:t>
            </a:r>
          </a:p>
        </p:txBody>
      </p:sp>
      <p:sp>
        <p:nvSpPr>
          <p:cNvPr id="3" name="Subtitle 2">
            <a:extLst>
              <a:ext uri="{FF2B5EF4-FFF2-40B4-BE49-F238E27FC236}">
                <a16:creationId xmlns:a16="http://schemas.microsoft.com/office/drawing/2014/main" id="{B356CFA2-F2BE-DC4A-A01C-258F019BD84B}"/>
              </a:ext>
            </a:extLst>
          </p:cNvPr>
          <p:cNvSpPr>
            <a:spLocks noGrp="1"/>
          </p:cNvSpPr>
          <p:nvPr>
            <p:ph type="subTitle" idx="1"/>
          </p:nvPr>
        </p:nvSpPr>
        <p:spPr>
          <a:xfrm>
            <a:off x="1143000" y="4811395"/>
            <a:ext cx="6858000" cy="1655762"/>
          </a:xfrm>
        </p:spPr>
        <p:txBody>
          <a:bodyPr>
            <a:normAutofit/>
          </a:bodyPr>
          <a:lstStyle/>
          <a:p>
            <a:r>
              <a:rPr lang="en-US" sz="2800" b="1" dirty="0">
                <a:solidFill>
                  <a:schemeClr val="bg1"/>
                </a:solidFill>
              </a:rPr>
              <a:t>NORS (NORTHERN STUDIES @ UNBC)</a:t>
            </a:r>
          </a:p>
          <a:p>
            <a:endParaRPr lang="en-US" sz="2800" b="1" dirty="0">
              <a:solidFill>
                <a:schemeClr val="bg1"/>
              </a:solidFill>
            </a:endParaRPr>
          </a:p>
          <a:p>
            <a:r>
              <a:rPr lang="en-US" sz="2800" b="1" dirty="0">
                <a:solidFill>
                  <a:schemeClr val="bg1"/>
                </a:solidFill>
              </a:rPr>
              <a:t>UNBC RESEARCH WEEK 2022</a:t>
            </a:r>
          </a:p>
        </p:txBody>
      </p:sp>
    </p:spTree>
    <p:extLst>
      <p:ext uri="{BB962C8B-B14F-4D97-AF65-F5344CB8AC3E}">
        <p14:creationId xmlns:p14="http://schemas.microsoft.com/office/powerpoint/2010/main" val="316145644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descr="A picture containing outdoor, mammal, group&#10;&#10;Description automatically generated">
            <a:extLst>
              <a:ext uri="{FF2B5EF4-FFF2-40B4-BE49-F238E27FC236}">
                <a16:creationId xmlns:a16="http://schemas.microsoft.com/office/drawing/2014/main" id="{D084B99D-BCD6-6D42-8587-86C1ABB72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93728" y="2706624"/>
            <a:ext cx="3162166" cy="3027803"/>
          </a:xfrm>
          <a:prstGeom prst="rect">
            <a:avLst/>
          </a:prstGeom>
        </p:spPr>
      </p:pic>
      <p:pic>
        <p:nvPicPr>
          <p:cNvPr id="10" name="Picture 9">
            <a:extLst>
              <a:ext uri="{FF2B5EF4-FFF2-40B4-BE49-F238E27FC236}">
                <a16:creationId xmlns:a16="http://schemas.microsoft.com/office/drawing/2014/main" id="{DC75081B-8AFF-CB46-8AA8-A79048B7C2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0346" y="6070206"/>
            <a:ext cx="5252152" cy="630258"/>
          </a:xfrm>
          <a:prstGeom prst="rect">
            <a:avLst/>
          </a:prstGeom>
        </p:spPr>
      </p:pic>
      <p:sp>
        <p:nvSpPr>
          <p:cNvPr id="4" name="TextBox 3">
            <a:extLst>
              <a:ext uri="{FF2B5EF4-FFF2-40B4-BE49-F238E27FC236}">
                <a16:creationId xmlns:a16="http://schemas.microsoft.com/office/drawing/2014/main" id="{E5BFE823-01F8-3441-952F-A8912565A217}"/>
              </a:ext>
            </a:extLst>
          </p:cNvPr>
          <p:cNvSpPr txBox="1"/>
          <p:nvPr/>
        </p:nvSpPr>
        <p:spPr>
          <a:xfrm>
            <a:off x="3598120" y="2706624"/>
            <a:ext cx="5252152" cy="3818794"/>
          </a:xfrm>
          <a:prstGeom prst="rect">
            <a:avLst/>
          </a:prstGeom>
        </p:spPr>
        <p:txBody>
          <a:bodyPr vert="horz" lIns="91440" tIns="45720" rIns="91440" bIns="45720" rtlCol="0">
            <a:normAutofit/>
          </a:bodyPr>
          <a:lstStyle/>
          <a:p>
            <a:pPr defTabSz="914400">
              <a:lnSpc>
                <a:spcPct val="90000"/>
              </a:lnSpc>
              <a:spcAft>
                <a:spcPts val="600"/>
              </a:spcAft>
            </a:pPr>
            <a:r>
              <a:rPr lang="en-US" sz="2000" dirty="0"/>
              <a:t>While mining in the Arctic generates economic benefits, significant disparities exist in the distribution of mining wealth at the global, national, and regional levels. This project examines the varied legal frameworks across Arctic jurisdictions for Indigenous communities to benefit from the mining wealth extracted from their traditional territories, and aims to propose institutional and legal changes to foster a more equitable distribution of mining wealth to Indigenous communities in the Arctic.       </a:t>
            </a:r>
          </a:p>
        </p:txBody>
      </p:sp>
      <p:sp>
        <p:nvSpPr>
          <p:cNvPr id="2" name="TextBox 1">
            <a:extLst>
              <a:ext uri="{FF2B5EF4-FFF2-40B4-BE49-F238E27FC236}">
                <a16:creationId xmlns:a16="http://schemas.microsoft.com/office/drawing/2014/main" id="{05DEF45E-108C-0E4C-BA42-AE266B9F0C93}"/>
              </a:ext>
            </a:extLst>
          </p:cNvPr>
          <p:cNvSpPr txBox="1"/>
          <p:nvPr/>
        </p:nvSpPr>
        <p:spPr>
          <a:xfrm>
            <a:off x="293728" y="229907"/>
            <a:ext cx="8371112" cy="1935915"/>
          </a:xfrm>
          <a:prstGeom prst="rect">
            <a:avLst/>
          </a:prstGeom>
          <a:noFill/>
        </p:spPr>
        <p:txBody>
          <a:bodyPr wrap="square" rtlCol="0">
            <a:spAutoFit/>
          </a:bodyPr>
          <a:lstStyle/>
          <a:p>
            <a:pPr defTabSz="914400">
              <a:lnSpc>
                <a:spcPct val="90000"/>
              </a:lnSpc>
              <a:spcBef>
                <a:spcPct val="0"/>
              </a:spcBef>
              <a:spcAft>
                <a:spcPts val="600"/>
              </a:spcAft>
            </a:pPr>
            <a:r>
              <a:rPr lang="en-US" sz="2400" b="1" dirty="0">
                <a:latin typeface="Calibri" panose="020F0502020204030204" pitchFamily="34" charset="0"/>
                <a:cs typeface="Calibri" panose="020F0502020204030204" pitchFamily="34" charset="0"/>
              </a:rPr>
              <a:t>Dr. Gail </a:t>
            </a:r>
            <a:r>
              <a:rPr lang="en-US" sz="2400" b="1" dirty="0" err="1">
                <a:latin typeface="Calibri" panose="020F0502020204030204" pitchFamily="34" charset="0"/>
                <a:cs typeface="Calibri" panose="020F0502020204030204" pitchFamily="34" charset="0"/>
              </a:rPr>
              <a:t>Fondahl</a:t>
            </a:r>
            <a:r>
              <a:rPr lang="en-US" sz="2400" b="1" dirty="0">
                <a:latin typeface="Calibri" panose="020F0502020204030204" pitchFamily="34" charset="0"/>
                <a:cs typeface="Calibri" panose="020F0502020204030204" pitchFamily="34" charset="0"/>
              </a:rPr>
              <a:t> </a:t>
            </a:r>
          </a:p>
          <a:p>
            <a:pPr defTabSz="914400">
              <a:lnSpc>
                <a:spcPct val="90000"/>
              </a:lnSpc>
              <a:spcBef>
                <a:spcPct val="0"/>
              </a:spcBef>
              <a:spcAft>
                <a:spcPts val="600"/>
              </a:spcAft>
            </a:pPr>
            <a:r>
              <a:rPr lang="en-US" b="1" dirty="0">
                <a:latin typeface="Calibri" panose="020F0502020204030204" pitchFamily="34" charset="0"/>
                <a:cs typeface="Calibri" panose="020F0502020204030204" pitchFamily="34" charset="0"/>
              </a:rPr>
              <a:t>(Geography, Earth &amp; Environmental Sciences)</a:t>
            </a:r>
          </a:p>
          <a:p>
            <a:r>
              <a:rPr lang="en-CA" sz="2400" b="1" dirty="0"/>
              <a:t>INDIGENOUS PEOPLES’ RIGHTS FRAMEWORKS AND THE (RE)DISTRIBUTION OF MINING WEALTH IN THE ARCTIC: </a:t>
            </a:r>
          </a:p>
          <a:p>
            <a:r>
              <a:rPr lang="en-CA" sz="2400" b="1" dirty="0"/>
              <a:t>A COMPARATIVE ANALYSIS </a:t>
            </a:r>
          </a:p>
        </p:txBody>
      </p:sp>
      <p:sp>
        <p:nvSpPr>
          <p:cNvPr id="3" name="TextBox 2">
            <a:extLst>
              <a:ext uri="{FF2B5EF4-FFF2-40B4-BE49-F238E27FC236}">
                <a16:creationId xmlns:a16="http://schemas.microsoft.com/office/drawing/2014/main" id="{0E7801ED-0E69-3645-B19A-2F030CDBDB17}"/>
              </a:ext>
            </a:extLst>
          </p:cNvPr>
          <p:cNvSpPr txBox="1"/>
          <p:nvPr/>
        </p:nvSpPr>
        <p:spPr>
          <a:xfrm>
            <a:off x="148122" y="6238800"/>
            <a:ext cx="3592472" cy="461665"/>
          </a:xfrm>
          <a:prstGeom prst="rect">
            <a:avLst/>
          </a:prstGeom>
          <a:noFill/>
        </p:spPr>
        <p:txBody>
          <a:bodyPr wrap="square" rtlCol="0">
            <a:spAutoFit/>
          </a:bodyPr>
          <a:lstStyle/>
          <a:p>
            <a:r>
              <a:rPr lang="en-CA" sz="1200" dirty="0"/>
              <a:t>(Project Lead: Dr. Sophie Theriault, U Ottawa; Partnership Lead: Dr. Gerard </a:t>
            </a:r>
            <a:r>
              <a:rPr lang="en-CA" sz="1200" dirty="0" err="1"/>
              <a:t>Duhaime</a:t>
            </a:r>
            <a:r>
              <a:rPr lang="en-CA" sz="1200" dirty="0"/>
              <a:t>, Laval U.)</a:t>
            </a:r>
            <a:endParaRPr lang="en-US" sz="1200" dirty="0"/>
          </a:p>
        </p:txBody>
      </p:sp>
    </p:spTree>
    <p:extLst>
      <p:ext uri="{BB962C8B-B14F-4D97-AF65-F5344CB8AC3E}">
        <p14:creationId xmlns:p14="http://schemas.microsoft.com/office/powerpoint/2010/main" val="37766469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1C66567-6F97-4C4E-A12F-560187EE296C}"/>
              </a:ext>
            </a:extLst>
          </p:cNvPr>
          <p:cNvSpPr/>
          <p:nvPr/>
        </p:nvSpPr>
        <p:spPr>
          <a:xfrm>
            <a:off x="0" y="6496410"/>
            <a:ext cx="9144000" cy="36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41" name="Picture 40" descr="Graphical user interface&#10;&#10;Description automatically generated with low confidence">
            <a:extLst>
              <a:ext uri="{FF2B5EF4-FFF2-40B4-BE49-F238E27FC236}">
                <a16:creationId xmlns:a16="http://schemas.microsoft.com/office/drawing/2014/main" id="{C50E2EBF-5144-4C30-8EFD-715330CCB1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23" y="6553987"/>
            <a:ext cx="1423056" cy="270221"/>
          </a:xfrm>
          <a:prstGeom prst="rect">
            <a:avLst/>
          </a:prstGeom>
        </p:spPr>
      </p:pic>
      <p:sp>
        <p:nvSpPr>
          <p:cNvPr id="42" name="TextBox 41">
            <a:extLst>
              <a:ext uri="{FF2B5EF4-FFF2-40B4-BE49-F238E27FC236}">
                <a16:creationId xmlns:a16="http://schemas.microsoft.com/office/drawing/2014/main" id="{F62F3EBA-ECB6-472C-B97E-3D787CE48773}"/>
              </a:ext>
            </a:extLst>
          </p:cNvPr>
          <p:cNvSpPr txBox="1"/>
          <p:nvPr/>
        </p:nvSpPr>
        <p:spPr>
          <a:xfrm>
            <a:off x="1560191" y="6570390"/>
            <a:ext cx="7542110" cy="215444"/>
          </a:xfrm>
          <a:prstGeom prst="rect">
            <a:avLst/>
          </a:prstGeom>
          <a:noFill/>
        </p:spPr>
        <p:txBody>
          <a:bodyPr wrap="square" rtlCol="0">
            <a:spAutoFit/>
          </a:bodyPr>
          <a:lstStyle/>
          <a:p>
            <a:r>
              <a:rPr lang="en-CA" sz="800" dirty="0" err="1">
                <a:solidFill>
                  <a:srgbClr val="0D426D"/>
                </a:solidFill>
                <a:latin typeface="Arial" panose="020B0604020202020204" pitchFamily="34" charset="0"/>
                <a:ea typeface="Calibri" panose="020F0502020204030204" pitchFamily="34" charset="0"/>
                <a:cs typeface="Arial" panose="020B0604020202020204" pitchFamily="34" charset="0"/>
              </a:rPr>
              <a:t>ArcticNet</a:t>
            </a:r>
            <a:r>
              <a:rPr lang="en-CA" sz="800" dirty="0">
                <a:solidFill>
                  <a:srgbClr val="0D426D"/>
                </a:solidFill>
                <a:latin typeface="Arial" panose="020B0604020202020204" pitchFamily="34" charset="0"/>
                <a:ea typeface="Calibri" panose="020F0502020204030204" pitchFamily="34" charset="0"/>
                <a:cs typeface="Arial" panose="020B0604020202020204" pitchFamily="34" charset="0"/>
              </a:rPr>
              <a:t> Project Number 33: Using Co-Produced Knowledge to Understand and Manage Subsistence Marine Harvests in a Changing Climate</a:t>
            </a:r>
            <a:endParaRPr lang="en-CA" sz="800" dirty="0">
              <a:solidFill>
                <a:srgbClr val="0D426D"/>
              </a:solidFill>
            </a:endParaRPr>
          </a:p>
        </p:txBody>
      </p:sp>
      <p:pic>
        <p:nvPicPr>
          <p:cNvPr id="37" name="Picture 36" descr="Graphical user interface&#10;&#10;Description automatically generated with medium confidence">
            <a:extLst>
              <a:ext uri="{FF2B5EF4-FFF2-40B4-BE49-F238E27FC236}">
                <a16:creationId xmlns:a16="http://schemas.microsoft.com/office/drawing/2014/main" id="{2F4A5E1B-8E98-40F6-BA21-F26B96709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249" y="6506314"/>
            <a:ext cx="819618" cy="378573"/>
          </a:xfrm>
          <a:prstGeom prst="rect">
            <a:avLst/>
          </a:prstGeom>
        </p:spPr>
      </p:pic>
      <p:grpSp>
        <p:nvGrpSpPr>
          <p:cNvPr id="39" name="Group 38">
            <a:extLst>
              <a:ext uri="{FF2B5EF4-FFF2-40B4-BE49-F238E27FC236}">
                <a16:creationId xmlns:a16="http://schemas.microsoft.com/office/drawing/2014/main" id="{092C8E18-D9C3-49A4-9332-D6CCA0EC4401}"/>
              </a:ext>
            </a:extLst>
          </p:cNvPr>
          <p:cNvGrpSpPr/>
          <p:nvPr/>
        </p:nvGrpSpPr>
        <p:grpSpPr>
          <a:xfrm>
            <a:off x="6804635" y="3667138"/>
            <a:ext cx="72727" cy="239018"/>
            <a:chOff x="6934596" y="3629067"/>
            <a:chExt cx="72727" cy="239018"/>
          </a:xfrm>
        </p:grpSpPr>
        <p:sp>
          <p:nvSpPr>
            <p:cNvPr id="36" name="Freeform: Shape 35">
              <a:extLst>
                <a:ext uri="{FF2B5EF4-FFF2-40B4-BE49-F238E27FC236}">
                  <a16:creationId xmlns:a16="http://schemas.microsoft.com/office/drawing/2014/main" id="{BA50AE38-0B0B-407E-AA84-4A307C13EC53}"/>
                </a:ext>
              </a:extLst>
            </p:cNvPr>
            <p:cNvSpPr/>
            <p:nvPr/>
          </p:nvSpPr>
          <p:spPr>
            <a:xfrm rot="20882577">
              <a:off x="6934596" y="3629067"/>
              <a:ext cx="50860" cy="207169"/>
            </a:xfrm>
            <a:custGeom>
              <a:avLst/>
              <a:gdLst>
                <a:gd name="connsiteX0" fmla="*/ 42908 w 50860"/>
                <a:gd name="connsiteY0" fmla="*/ 0 h 207169"/>
                <a:gd name="connsiteX1" fmla="*/ 46 w 50860"/>
                <a:gd name="connsiteY1" fmla="*/ 78582 h 207169"/>
                <a:gd name="connsiteX2" fmla="*/ 50052 w 50860"/>
                <a:gd name="connsiteY2" fmla="*/ 135732 h 207169"/>
                <a:gd name="connsiteX3" fmla="*/ 26240 w 50860"/>
                <a:gd name="connsiteY3" fmla="*/ 207169 h 207169"/>
              </a:gdLst>
              <a:ahLst/>
              <a:cxnLst>
                <a:cxn ang="0">
                  <a:pos x="connsiteX0" y="connsiteY0"/>
                </a:cxn>
                <a:cxn ang="0">
                  <a:pos x="connsiteX1" y="connsiteY1"/>
                </a:cxn>
                <a:cxn ang="0">
                  <a:pos x="connsiteX2" y="connsiteY2"/>
                </a:cxn>
                <a:cxn ang="0">
                  <a:pos x="connsiteX3" y="connsiteY3"/>
                </a:cxn>
              </a:cxnLst>
              <a:rect l="l" t="t" r="r" b="b"/>
              <a:pathLst>
                <a:path w="50860" h="207169">
                  <a:moveTo>
                    <a:pt x="42908" y="0"/>
                  </a:moveTo>
                  <a:cubicBezTo>
                    <a:pt x="20881" y="27980"/>
                    <a:pt x="-1145" y="55960"/>
                    <a:pt x="46" y="78582"/>
                  </a:cubicBezTo>
                  <a:cubicBezTo>
                    <a:pt x="1237" y="101204"/>
                    <a:pt x="45686" y="114301"/>
                    <a:pt x="50052" y="135732"/>
                  </a:cubicBezTo>
                  <a:cubicBezTo>
                    <a:pt x="54418" y="157163"/>
                    <a:pt x="40329" y="182166"/>
                    <a:pt x="26240" y="207169"/>
                  </a:cubicBezTo>
                </a:path>
              </a:pathLst>
            </a:custGeom>
            <a:noFill/>
            <a:ln w="9525">
              <a:solidFill>
                <a:srgbClr val="D9E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Isosceles Triangle 37">
              <a:extLst>
                <a:ext uri="{FF2B5EF4-FFF2-40B4-BE49-F238E27FC236}">
                  <a16:creationId xmlns:a16="http://schemas.microsoft.com/office/drawing/2014/main" id="{EFC97AF4-D0F0-4AC8-8AC1-91C5B8EF144D}"/>
                </a:ext>
              </a:extLst>
            </p:cNvPr>
            <p:cNvSpPr/>
            <p:nvPr/>
          </p:nvSpPr>
          <p:spPr>
            <a:xfrm rot="11046246">
              <a:off x="6961604" y="3822366"/>
              <a:ext cx="45719" cy="45719"/>
            </a:xfrm>
            <a:prstGeom prst="triangle">
              <a:avLst/>
            </a:prstGeom>
            <a:solidFill>
              <a:srgbClr val="D9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descr="A picture containing sky, outdoor, nature, mountain&#10;&#10;Description automatically generated">
            <a:extLst>
              <a:ext uri="{FF2B5EF4-FFF2-40B4-BE49-F238E27FC236}">
                <a16:creationId xmlns:a16="http://schemas.microsoft.com/office/drawing/2014/main" id="{D472257C-FE85-5D4E-97A4-02D3D3207E5A}"/>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529" y="0"/>
            <a:ext cx="9144000" cy="6858000"/>
          </a:xfrm>
          <a:prstGeom prst="rect">
            <a:avLst/>
          </a:prstGeom>
        </p:spPr>
      </p:pic>
      <p:sp>
        <p:nvSpPr>
          <p:cNvPr id="6" name="TextBox 5">
            <a:extLst>
              <a:ext uri="{FF2B5EF4-FFF2-40B4-BE49-F238E27FC236}">
                <a16:creationId xmlns:a16="http://schemas.microsoft.com/office/drawing/2014/main" id="{A05BB1A3-120E-3E49-A3F4-DBA67743D90E}"/>
              </a:ext>
            </a:extLst>
          </p:cNvPr>
          <p:cNvSpPr txBox="1"/>
          <p:nvPr/>
        </p:nvSpPr>
        <p:spPr>
          <a:xfrm>
            <a:off x="461023" y="330946"/>
            <a:ext cx="6981812" cy="1077218"/>
          </a:xfrm>
          <a:prstGeom prst="rect">
            <a:avLst/>
          </a:prstGeom>
          <a:noFill/>
        </p:spPr>
        <p:txBody>
          <a:bodyPr wrap="square" rtlCol="0">
            <a:spAutoFit/>
          </a:bodyPr>
          <a:lstStyle/>
          <a:p>
            <a:r>
              <a:rPr lang="en-CA" sz="2400" b="1" dirty="0">
                <a:solidFill>
                  <a:srgbClr val="0070C0"/>
                </a:solidFill>
              </a:rPr>
              <a:t>Dr. Tara Joly </a:t>
            </a:r>
          </a:p>
          <a:p>
            <a:r>
              <a:rPr lang="en-CA" sz="1600" b="1" dirty="0">
                <a:solidFill>
                  <a:srgbClr val="0070C0"/>
                </a:solidFill>
              </a:rPr>
              <a:t>(Anthropology)</a:t>
            </a:r>
          </a:p>
          <a:p>
            <a:r>
              <a:rPr lang="en-CA" sz="2400" b="1" dirty="0">
                <a:solidFill>
                  <a:srgbClr val="0070C0"/>
                </a:solidFill>
              </a:rPr>
              <a:t>SOCIAL ASPECTS OF OIL SANDS RECLAMATION</a:t>
            </a:r>
            <a:endParaRPr lang="en-US" sz="2400" dirty="0">
              <a:solidFill>
                <a:srgbClr val="0070C0"/>
              </a:solidFill>
            </a:endParaRPr>
          </a:p>
        </p:txBody>
      </p:sp>
      <p:sp>
        <p:nvSpPr>
          <p:cNvPr id="7" name="TextBox 6">
            <a:extLst>
              <a:ext uri="{FF2B5EF4-FFF2-40B4-BE49-F238E27FC236}">
                <a16:creationId xmlns:a16="http://schemas.microsoft.com/office/drawing/2014/main" id="{8BB4525C-E350-734F-95FA-5828AFD2E846}"/>
              </a:ext>
            </a:extLst>
          </p:cNvPr>
          <p:cNvSpPr txBox="1"/>
          <p:nvPr/>
        </p:nvSpPr>
        <p:spPr>
          <a:xfrm>
            <a:off x="2265060" y="1707131"/>
            <a:ext cx="6620184" cy="4401205"/>
          </a:xfrm>
          <a:prstGeom prst="rect">
            <a:avLst/>
          </a:prstGeom>
          <a:solidFill>
            <a:schemeClr val="accent4">
              <a:lumMod val="20000"/>
              <a:lumOff val="80000"/>
              <a:alpha val="51118"/>
            </a:schemeClr>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a:r>
              <a:rPr lang="en-US" sz="2000" dirty="0"/>
              <a:t>In northeastern Alberta, oil sands extraction has resulted in ongoing environmental contamination and decreases in biodiversity, resulting in a loss of land base for Indigenous communities in which to practice their rights and maintain spiritual connections. Alberta requires that all oil companies reclaim land disturbed by their extractive activities. Reclamation is defined in policy as a process of returning the land to a productive, or useful state – a state that can support commercial forestry, agriculture, ranching, recreation, or Indigenous land uses. My work traces how reclamation and </a:t>
            </a:r>
            <a:r>
              <a:rPr lang="en-US" sz="2000" dirty="0" err="1"/>
              <a:t>extractivism</a:t>
            </a:r>
            <a:r>
              <a:rPr lang="en-US" sz="2000" dirty="0"/>
              <a:t> can be seen as settler colonial processes of “making productive land” which seeks not only to gain control and wealth from the land, but also to </a:t>
            </a:r>
            <a:r>
              <a:rPr lang="en-US" sz="2000" i="1" dirty="0"/>
              <a:t>remake</a:t>
            </a:r>
            <a:r>
              <a:rPr lang="en-US" sz="2000" dirty="0"/>
              <a:t> the territory from Indigenous </a:t>
            </a:r>
            <a:r>
              <a:rPr lang="en-US" sz="2000" i="1" dirty="0"/>
              <a:t>home</a:t>
            </a:r>
            <a:r>
              <a:rPr lang="en-US" sz="2000" dirty="0"/>
              <a:t> into settler or extractive space.</a:t>
            </a:r>
            <a:endParaRPr lang="en-CA" dirty="0"/>
          </a:p>
        </p:txBody>
      </p:sp>
    </p:spTree>
    <p:extLst>
      <p:ext uri="{BB962C8B-B14F-4D97-AF65-F5344CB8AC3E}">
        <p14:creationId xmlns:p14="http://schemas.microsoft.com/office/powerpoint/2010/main" val="4656935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CED7C-E62F-4E79-945F-C22CEC1617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7968"/>
            <a:ext cx="9151004" cy="5950032"/>
          </a:xfrm>
          <a:prstGeom prst="rect">
            <a:avLst/>
          </a:prstGeom>
        </p:spPr>
      </p:pic>
      <p:pic>
        <p:nvPicPr>
          <p:cNvPr id="3" name="Picture 2">
            <a:extLst>
              <a:ext uri="{FF2B5EF4-FFF2-40B4-BE49-F238E27FC236}">
                <a16:creationId xmlns:a16="http://schemas.microsoft.com/office/drawing/2014/main" id="{3262B0AA-2B73-44B5-8300-1B632A106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5790" y="6069505"/>
            <a:ext cx="1491250" cy="688893"/>
          </a:xfrm>
          <a:prstGeom prst="roundRect">
            <a:avLst/>
          </a:prstGeom>
        </p:spPr>
      </p:pic>
      <p:sp>
        <p:nvSpPr>
          <p:cNvPr id="4" name="TextBox 3">
            <a:extLst>
              <a:ext uri="{FF2B5EF4-FFF2-40B4-BE49-F238E27FC236}">
                <a16:creationId xmlns:a16="http://schemas.microsoft.com/office/drawing/2014/main" id="{EB79677A-D66F-48F6-BB72-BCB91A1F6187}"/>
              </a:ext>
            </a:extLst>
          </p:cNvPr>
          <p:cNvSpPr txBox="1"/>
          <p:nvPr/>
        </p:nvSpPr>
        <p:spPr>
          <a:xfrm>
            <a:off x="793001" y="83362"/>
            <a:ext cx="7557998" cy="707886"/>
          </a:xfrm>
          <a:prstGeom prst="rect">
            <a:avLst/>
          </a:prstGeom>
          <a:noFill/>
        </p:spPr>
        <p:txBody>
          <a:bodyPr wrap="square" rtlCol="0">
            <a:spAutoFit/>
          </a:bodyPr>
          <a:lstStyle/>
          <a:p>
            <a:pPr algn="ctr"/>
            <a:r>
              <a:rPr lang="en-CA" sz="2000" b="1" dirty="0" err="1">
                <a:latin typeface="Bahnschrift" panose="020B0502040204020203" pitchFamily="34" charset="0"/>
              </a:rPr>
              <a:t>Sahtu</a:t>
            </a:r>
            <a:r>
              <a:rPr lang="en-CA" sz="2000" b="1" dirty="0">
                <a:latin typeface="Bahnschrift" panose="020B0502040204020203" pitchFamily="34" charset="0"/>
              </a:rPr>
              <a:t> and Métis Community Engagement in the Closure and Reclamation of the Norman Wells Oilfield</a:t>
            </a:r>
          </a:p>
        </p:txBody>
      </p:sp>
      <p:pic>
        <p:nvPicPr>
          <p:cNvPr id="5" name="Picture 4">
            <a:extLst>
              <a:ext uri="{FF2B5EF4-FFF2-40B4-BE49-F238E27FC236}">
                <a16:creationId xmlns:a16="http://schemas.microsoft.com/office/drawing/2014/main" id="{7DD28F2A-BBA9-4835-A683-4CE3FC4236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2895" y="1228012"/>
            <a:ext cx="1377517" cy="1377517"/>
          </a:xfrm>
          <a:prstGeom prst="ellipse">
            <a:avLst/>
          </a:prstGeom>
          <a:ln>
            <a:solidFill>
              <a:schemeClr val="bg1"/>
            </a:solidFill>
          </a:ln>
        </p:spPr>
      </p:pic>
      <p:sp>
        <p:nvSpPr>
          <p:cNvPr id="6" name="TextBox 5">
            <a:extLst>
              <a:ext uri="{FF2B5EF4-FFF2-40B4-BE49-F238E27FC236}">
                <a16:creationId xmlns:a16="http://schemas.microsoft.com/office/drawing/2014/main" id="{3F86FFF0-8BDA-47C1-9A72-38E973E93D93}"/>
              </a:ext>
            </a:extLst>
          </p:cNvPr>
          <p:cNvSpPr txBox="1"/>
          <p:nvPr/>
        </p:nvSpPr>
        <p:spPr>
          <a:xfrm>
            <a:off x="107060" y="2565260"/>
            <a:ext cx="1609385" cy="461665"/>
          </a:xfrm>
          <a:prstGeom prst="rect">
            <a:avLst/>
          </a:prstGeom>
          <a:noFill/>
        </p:spPr>
        <p:txBody>
          <a:bodyPr wrap="square" rtlCol="0">
            <a:spAutoFit/>
          </a:bodyPr>
          <a:lstStyle/>
          <a:p>
            <a:pPr algn="ctr"/>
            <a:r>
              <a:rPr lang="en-US" sz="1200" dirty="0">
                <a:solidFill>
                  <a:schemeClr val="bg1"/>
                </a:solidFill>
              </a:rPr>
              <a:t>Annie King</a:t>
            </a:r>
          </a:p>
          <a:p>
            <a:pPr algn="ctr"/>
            <a:r>
              <a:rPr lang="en-US" sz="1200" dirty="0">
                <a:solidFill>
                  <a:schemeClr val="bg1"/>
                </a:solidFill>
              </a:rPr>
              <a:t>MA NRES</a:t>
            </a:r>
          </a:p>
        </p:txBody>
      </p:sp>
      <p:sp>
        <p:nvSpPr>
          <p:cNvPr id="7" name="TextBox 6">
            <a:extLst>
              <a:ext uri="{FF2B5EF4-FFF2-40B4-BE49-F238E27FC236}">
                <a16:creationId xmlns:a16="http://schemas.microsoft.com/office/drawing/2014/main" id="{03977C01-5C48-492B-8FBF-37BD54B9463A}"/>
              </a:ext>
            </a:extLst>
          </p:cNvPr>
          <p:cNvSpPr txBox="1"/>
          <p:nvPr/>
        </p:nvSpPr>
        <p:spPr>
          <a:xfrm>
            <a:off x="5784436" y="1731937"/>
            <a:ext cx="2832872" cy="2009061"/>
          </a:xfrm>
          <a:prstGeom prst="flowChartAlternateProcess">
            <a:avLst/>
          </a:prstGeom>
          <a:solidFill>
            <a:srgbClr val="B0C3E6">
              <a:alpha val="50196"/>
            </a:srgbClr>
          </a:solidFill>
          <a:ln>
            <a:solidFill>
              <a:schemeClr val="bg1"/>
            </a:solidFill>
          </a:ln>
        </p:spPr>
        <p:txBody>
          <a:bodyPr wrap="square">
            <a:spAutoFit/>
          </a:bodyPr>
          <a:lstStyle/>
          <a:p>
            <a:pPr algn="ctr" rtl="0">
              <a:spcBef>
                <a:spcPts val="0"/>
              </a:spcBef>
              <a:spcAft>
                <a:spcPts val="0"/>
              </a:spcAft>
            </a:pPr>
            <a:r>
              <a:rPr lang="en-US" sz="1400" b="0" i="0" u="none" strike="noStrike" dirty="0">
                <a:solidFill>
                  <a:srgbClr val="000000"/>
                </a:solidFill>
                <a:effectLst/>
                <a:latin typeface="Bahnschrift" panose="020B0502040204020203" pitchFamily="34" charset="0"/>
              </a:rPr>
              <a:t>Aim: To examine the processes of engagement and roles of Sahtu Dene and Metis knowledge and perspectives for their traditional territory in the Norman Wells Oilfield Development and Pipeline Project.</a:t>
            </a:r>
            <a:endParaRPr lang="en-CA" sz="1400" dirty="0">
              <a:latin typeface="Bahnschrift" panose="020B0502040204020203" pitchFamily="34" charset="0"/>
            </a:endParaRPr>
          </a:p>
        </p:txBody>
      </p:sp>
      <p:sp>
        <p:nvSpPr>
          <p:cNvPr id="8" name="Oval 7">
            <a:extLst>
              <a:ext uri="{FF2B5EF4-FFF2-40B4-BE49-F238E27FC236}">
                <a16:creationId xmlns:a16="http://schemas.microsoft.com/office/drawing/2014/main" id="{21457A00-DAED-44E9-9631-10E3C3F53A03}"/>
              </a:ext>
            </a:extLst>
          </p:cNvPr>
          <p:cNvSpPr/>
          <p:nvPr/>
        </p:nvSpPr>
        <p:spPr>
          <a:xfrm>
            <a:off x="471655" y="5672324"/>
            <a:ext cx="900000" cy="900000"/>
          </a:xfrm>
          <a:prstGeom prst="ellipse">
            <a:avLst/>
          </a:prstGeom>
          <a:solidFill>
            <a:srgbClr val="B0C3E6">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80D15653-2EB5-4E4A-8DA9-AC47E7E63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59" y="5745663"/>
            <a:ext cx="745991" cy="745991"/>
          </a:xfrm>
          <a:prstGeom prst="rect">
            <a:avLst/>
          </a:prstGeom>
        </p:spPr>
      </p:pic>
      <p:sp>
        <p:nvSpPr>
          <p:cNvPr id="10" name="Oval 9">
            <a:extLst>
              <a:ext uri="{FF2B5EF4-FFF2-40B4-BE49-F238E27FC236}">
                <a16:creationId xmlns:a16="http://schemas.microsoft.com/office/drawing/2014/main" id="{C9E8803F-6C05-4BAF-8A1B-7C446CB45ACC}"/>
              </a:ext>
            </a:extLst>
          </p:cNvPr>
          <p:cNvSpPr/>
          <p:nvPr/>
        </p:nvSpPr>
        <p:spPr>
          <a:xfrm>
            <a:off x="442860" y="4301661"/>
            <a:ext cx="900000" cy="900000"/>
          </a:xfrm>
          <a:prstGeom prst="ellipse">
            <a:avLst/>
          </a:prstGeom>
          <a:solidFill>
            <a:srgbClr val="B0C3E6">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a:extLst>
              <a:ext uri="{FF2B5EF4-FFF2-40B4-BE49-F238E27FC236}">
                <a16:creationId xmlns:a16="http://schemas.microsoft.com/office/drawing/2014/main" id="{B0DB233A-BB4A-4683-AC25-E491357DDE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452" y="4479175"/>
            <a:ext cx="531861" cy="484880"/>
          </a:xfrm>
          <a:prstGeom prst="rect">
            <a:avLst/>
          </a:prstGeom>
        </p:spPr>
      </p:pic>
      <p:sp>
        <p:nvSpPr>
          <p:cNvPr id="12" name="Oval 11">
            <a:extLst>
              <a:ext uri="{FF2B5EF4-FFF2-40B4-BE49-F238E27FC236}">
                <a16:creationId xmlns:a16="http://schemas.microsoft.com/office/drawing/2014/main" id="{BA68333B-9991-498F-8BAC-78C351CD4621}"/>
              </a:ext>
            </a:extLst>
          </p:cNvPr>
          <p:cNvSpPr/>
          <p:nvPr/>
        </p:nvSpPr>
        <p:spPr>
          <a:xfrm>
            <a:off x="433422" y="3028189"/>
            <a:ext cx="900000" cy="900000"/>
          </a:xfrm>
          <a:prstGeom prst="ellipse">
            <a:avLst/>
          </a:prstGeom>
          <a:solidFill>
            <a:srgbClr val="B0C3E6">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a:extLst>
              <a:ext uri="{FF2B5EF4-FFF2-40B4-BE49-F238E27FC236}">
                <a16:creationId xmlns:a16="http://schemas.microsoft.com/office/drawing/2014/main" id="{E55A9844-8FA3-4680-9B40-076CC5E808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681" y="3072388"/>
            <a:ext cx="875741" cy="752500"/>
          </a:xfrm>
          <a:prstGeom prst="rect">
            <a:avLst/>
          </a:prstGeom>
        </p:spPr>
      </p:pic>
      <p:sp>
        <p:nvSpPr>
          <p:cNvPr id="14" name="TextBox 13">
            <a:extLst>
              <a:ext uri="{FF2B5EF4-FFF2-40B4-BE49-F238E27FC236}">
                <a16:creationId xmlns:a16="http://schemas.microsoft.com/office/drawing/2014/main" id="{5CFAFA72-B461-4259-8F74-F0C92124BE8C}"/>
              </a:ext>
            </a:extLst>
          </p:cNvPr>
          <p:cNvSpPr txBox="1"/>
          <p:nvPr/>
        </p:nvSpPr>
        <p:spPr>
          <a:xfrm>
            <a:off x="-14755" y="6611886"/>
            <a:ext cx="2276475" cy="276999"/>
          </a:xfrm>
          <a:prstGeom prst="rect">
            <a:avLst/>
          </a:prstGeom>
          <a:noFill/>
        </p:spPr>
        <p:txBody>
          <a:bodyPr wrap="square" rtlCol="0">
            <a:spAutoFit/>
          </a:bodyPr>
          <a:lstStyle/>
          <a:p>
            <a:r>
              <a:rPr lang="en-CA" sz="1200" dirty="0">
                <a:solidFill>
                  <a:schemeClr val="tx1">
                    <a:lumMod val="85000"/>
                    <a:lumOff val="15000"/>
                  </a:schemeClr>
                </a:solidFill>
              </a:rPr>
              <a:t>Getty Images</a:t>
            </a:r>
          </a:p>
        </p:txBody>
      </p:sp>
    </p:spTree>
    <p:extLst>
      <p:ext uri="{BB962C8B-B14F-4D97-AF65-F5344CB8AC3E}">
        <p14:creationId xmlns:p14="http://schemas.microsoft.com/office/powerpoint/2010/main" val="31893563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g&#10;&#10;Description automatically generated">
            <a:extLst>
              <a:ext uri="{FF2B5EF4-FFF2-40B4-BE49-F238E27FC236}">
                <a16:creationId xmlns:a16="http://schemas.microsoft.com/office/drawing/2014/main" id="{E15CA5A6-6C61-824F-B953-811CD7ED125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t="-1283" b="-151"/>
          <a:stretch/>
        </p:blipFill>
        <p:spPr>
          <a:xfrm rot="5400000">
            <a:off x="1197427" y="-1349830"/>
            <a:ext cx="7010400" cy="9405259"/>
          </a:xfrm>
          <a:prstGeom prst="rect">
            <a:avLst/>
          </a:prstGeom>
        </p:spPr>
      </p:pic>
      <p:sp>
        <p:nvSpPr>
          <p:cNvPr id="2" name="Title 1">
            <a:extLst>
              <a:ext uri="{FF2B5EF4-FFF2-40B4-BE49-F238E27FC236}">
                <a16:creationId xmlns:a16="http://schemas.microsoft.com/office/drawing/2014/main" id="{4C11B35D-9C56-7045-9F58-99C0AE32E6BB}"/>
              </a:ext>
            </a:extLst>
          </p:cNvPr>
          <p:cNvSpPr>
            <a:spLocks noGrp="1"/>
          </p:cNvSpPr>
          <p:nvPr>
            <p:ph type="title"/>
          </p:nvPr>
        </p:nvSpPr>
        <p:spPr>
          <a:xfrm>
            <a:off x="1066800" y="709572"/>
            <a:ext cx="7010400" cy="854728"/>
          </a:xfrm>
          <a:solidFill>
            <a:schemeClr val="bg1">
              <a:lumMod val="50000"/>
              <a:alpha val="89154"/>
            </a:schemeClr>
          </a:solidFill>
        </p:spPr>
        <p:txBody>
          <a:bodyPr>
            <a:normAutofit/>
          </a:bodyPr>
          <a:lstStyle/>
          <a:p>
            <a:pPr algn="ctr"/>
            <a:r>
              <a:rPr lang="en-US" sz="4000" b="1" dirty="0">
                <a:solidFill>
                  <a:schemeClr val="bg1"/>
                </a:solidFill>
                <a:latin typeface="Calibri" panose="020F0502020204030204" pitchFamily="34" charset="0"/>
                <a:cs typeface="Calibri" panose="020F0502020204030204" pitchFamily="34" charset="0"/>
              </a:rPr>
              <a:t>NORTHERN RESEARCH AT UNBC</a:t>
            </a:r>
          </a:p>
        </p:txBody>
      </p:sp>
      <p:sp>
        <p:nvSpPr>
          <p:cNvPr id="6" name="TextBox 5">
            <a:extLst>
              <a:ext uri="{FF2B5EF4-FFF2-40B4-BE49-F238E27FC236}">
                <a16:creationId xmlns:a16="http://schemas.microsoft.com/office/drawing/2014/main" id="{ED59157F-3C2A-604C-8E1E-61A486F9961F}"/>
              </a:ext>
            </a:extLst>
          </p:cNvPr>
          <p:cNvSpPr txBox="1"/>
          <p:nvPr/>
        </p:nvSpPr>
        <p:spPr>
          <a:xfrm>
            <a:off x="2782269" y="5702565"/>
            <a:ext cx="3543342" cy="584775"/>
          </a:xfrm>
          <a:prstGeom prst="rect">
            <a:avLst/>
          </a:prstGeom>
          <a:noFill/>
        </p:spPr>
        <p:txBody>
          <a:bodyPr wrap="none" rtlCol="0">
            <a:spAutoFit/>
          </a:bodyPr>
          <a:lstStyle/>
          <a:p>
            <a:r>
              <a:rPr lang="en-US" sz="3200" dirty="0">
                <a:solidFill>
                  <a:schemeClr val="bg1"/>
                </a:solidFill>
              </a:rPr>
              <a:t>INTERDISCIPLINARY</a:t>
            </a:r>
            <a:endParaRPr lang="en-US" sz="2000" dirty="0">
              <a:solidFill>
                <a:schemeClr val="bg1"/>
              </a:solidFill>
            </a:endParaRPr>
          </a:p>
        </p:txBody>
      </p:sp>
      <p:sp>
        <p:nvSpPr>
          <p:cNvPr id="7" name="TextBox 6">
            <a:extLst>
              <a:ext uri="{FF2B5EF4-FFF2-40B4-BE49-F238E27FC236}">
                <a16:creationId xmlns:a16="http://schemas.microsoft.com/office/drawing/2014/main" id="{7F295554-AE82-4A4D-837A-549B36562865}"/>
              </a:ext>
            </a:extLst>
          </p:cNvPr>
          <p:cNvSpPr txBox="1"/>
          <p:nvPr/>
        </p:nvSpPr>
        <p:spPr>
          <a:xfrm>
            <a:off x="3099828" y="3867123"/>
            <a:ext cx="2557880" cy="523220"/>
          </a:xfrm>
          <a:prstGeom prst="rect">
            <a:avLst/>
          </a:prstGeom>
          <a:noFill/>
        </p:spPr>
        <p:txBody>
          <a:bodyPr wrap="none" rtlCol="0">
            <a:spAutoFit/>
          </a:bodyPr>
          <a:lstStyle/>
          <a:p>
            <a:r>
              <a:rPr lang="en-US" sz="2800" dirty="0">
                <a:solidFill>
                  <a:schemeClr val="bg1"/>
                </a:solidFill>
              </a:rPr>
              <a:t>INTERNATIONAL</a:t>
            </a:r>
          </a:p>
        </p:txBody>
      </p:sp>
      <p:sp>
        <p:nvSpPr>
          <p:cNvPr id="10" name="TextBox 9">
            <a:extLst>
              <a:ext uri="{FF2B5EF4-FFF2-40B4-BE49-F238E27FC236}">
                <a16:creationId xmlns:a16="http://schemas.microsoft.com/office/drawing/2014/main" id="{D5457A6B-A6E4-EF4B-A3C3-8C2EB166FBC7}"/>
              </a:ext>
            </a:extLst>
          </p:cNvPr>
          <p:cNvSpPr txBox="1"/>
          <p:nvPr/>
        </p:nvSpPr>
        <p:spPr>
          <a:xfrm>
            <a:off x="1001415" y="3230381"/>
            <a:ext cx="1523116" cy="523220"/>
          </a:xfrm>
          <a:prstGeom prst="rect">
            <a:avLst/>
          </a:prstGeom>
          <a:noFill/>
        </p:spPr>
        <p:txBody>
          <a:bodyPr wrap="square" rtlCol="0">
            <a:spAutoFit/>
          </a:bodyPr>
          <a:lstStyle/>
          <a:p>
            <a:r>
              <a:rPr lang="en-US" sz="2800" dirty="0"/>
              <a:t>ARCTIC</a:t>
            </a:r>
          </a:p>
        </p:txBody>
      </p:sp>
      <p:sp>
        <p:nvSpPr>
          <p:cNvPr id="11" name="TextBox 10">
            <a:extLst>
              <a:ext uri="{FF2B5EF4-FFF2-40B4-BE49-F238E27FC236}">
                <a16:creationId xmlns:a16="http://schemas.microsoft.com/office/drawing/2014/main" id="{4422831F-26C5-2A40-9913-52231A5DAC18}"/>
              </a:ext>
            </a:extLst>
          </p:cNvPr>
          <p:cNvSpPr txBox="1"/>
          <p:nvPr/>
        </p:nvSpPr>
        <p:spPr>
          <a:xfrm>
            <a:off x="298507" y="2055815"/>
            <a:ext cx="2367956" cy="523220"/>
          </a:xfrm>
          <a:prstGeom prst="rect">
            <a:avLst/>
          </a:prstGeom>
          <a:noFill/>
        </p:spPr>
        <p:txBody>
          <a:bodyPr wrap="none" rtlCol="0">
            <a:spAutoFit/>
          </a:bodyPr>
          <a:lstStyle/>
          <a:p>
            <a:r>
              <a:rPr lang="en-US" sz="2800" dirty="0">
                <a:solidFill>
                  <a:schemeClr val="bg1"/>
                </a:solidFill>
              </a:rPr>
              <a:t>CIRUCMPOLAR</a:t>
            </a:r>
          </a:p>
        </p:txBody>
      </p:sp>
      <p:sp>
        <p:nvSpPr>
          <p:cNvPr id="12" name="TextBox 11">
            <a:extLst>
              <a:ext uri="{FF2B5EF4-FFF2-40B4-BE49-F238E27FC236}">
                <a16:creationId xmlns:a16="http://schemas.microsoft.com/office/drawing/2014/main" id="{AA070B50-1F17-DB4A-8346-B8F983C6571D}"/>
              </a:ext>
            </a:extLst>
          </p:cNvPr>
          <p:cNvSpPr txBox="1"/>
          <p:nvPr/>
        </p:nvSpPr>
        <p:spPr>
          <a:xfrm>
            <a:off x="3260542" y="2356522"/>
            <a:ext cx="2084225" cy="523220"/>
          </a:xfrm>
          <a:prstGeom prst="rect">
            <a:avLst/>
          </a:prstGeom>
          <a:noFill/>
        </p:spPr>
        <p:txBody>
          <a:bodyPr wrap="square" rtlCol="0">
            <a:spAutoFit/>
          </a:bodyPr>
          <a:lstStyle/>
          <a:p>
            <a:r>
              <a:rPr lang="en-US" sz="2800" dirty="0">
                <a:solidFill>
                  <a:schemeClr val="bg1"/>
                </a:solidFill>
              </a:rPr>
              <a:t>INDIGENOUS</a:t>
            </a:r>
            <a:endParaRPr lang="en-US" dirty="0">
              <a:solidFill>
                <a:schemeClr val="bg1"/>
              </a:solidFill>
            </a:endParaRPr>
          </a:p>
        </p:txBody>
      </p:sp>
      <p:sp>
        <p:nvSpPr>
          <p:cNvPr id="13" name="TextBox 12">
            <a:extLst>
              <a:ext uri="{FF2B5EF4-FFF2-40B4-BE49-F238E27FC236}">
                <a16:creationId xmlns:a16="http://schemas.microsoft.com/office/drawing/2014/main" id="{B15EB635-6B94-C445-BBCA-9AF9DD32FFDD}"/>
              </a:ext>
            </a:extLst>
          </p:cNvPr>
          <p:cNvSpPr txBox="1"/>
          <p:nvPr/>
        </p:nvSpPr>
        <p:spPr>
          <a:xfrm>
            <a:off x="298507" y="4692725"/>
            <a:ext cx="3145541" cy="523220"/>
          </a:xfrm>
          <a:prstGeom prst="rect">
            <a:avLst/>
          </a:prstGeom>
          <a:noFill/>
        </p:spPr>
        <p:txBody>
          <a:bodyPr wrap="none" rtlCol="0">
            <a:spAutoFit/>
          </a:bodyPr>
          <a:lstStyle/>
          <a:p>
            <a:r>
              <a:rPr lang="en-US" sz="2800" dirty="0">
                <a:solidFill>
                  <a:schemeClr val="bg1"/>
                </a:solidFill>
              </a:rPr>
              <a:t>NORTHERN STUDIES</a:t>
            </a:r>
          </a:p>
        </p:txBody>
      </p:sp>
      <p:sp>
        <p:nvSpPr>
          <p:cNvPr id="15" name="TextBox 14">
            <a:extLst>
              <a:ext uri="{FF2B5EF4-FFF2-40B4-BE49-F238E27FC236}">
                <a16:creationId xmlns:a16="http://schemas.microsoft.com/office/drawing/2014/main" id="{0C9410DD-BC21-914E-A945-27A68626C847}"/>
              </a:ext>
            </a:extLst>
          </p:cNvPr>
          <p:cNvSpPr txBox="1"/>
          <p:nvPr/>
        </p:nvSpPr>
        <p:spPr>
          <a:xfrm>
            <a:off x="5883459" y="2094559"/>
            <a:ext cx="2857642" cy="523220"/>
          </a:xfrm>
          <a:prstGeom prst="rect">
            <a:avLst/>
          </a:prstGeom>
          <a:noFill/>
        </p:spPr>
        <p:txBody>
          <a:bodyPr wrap="none" rtlCol="0">
            <a:spAutoFit/>
          </a:bodyPr>
          <a:lstStyle/>
          <a:p>
            <a:r>
              <a:rPr lang="en-US" sz="2800" dirty="0">
                <a:solidFill>
                  <a:schemeClr val="bg1"/>
                </a:solidFill>
              </a:rPr>
              <a:t>NATURAL SCIENCE</a:t>
            </a:r>
          </a:p>
        </p:txBody>
      </p:sp>
      <p:sp>
        <p:nvSpPr>
          <p:cNvPr id="16" name="TextBox 15">
            <a:extLst>
              <a:ext uri="{FF2B5EF4-FFF2-40B4-BE49-F238E27FC236}">
                <a16:creationId xmlns:a16="http://schemas.microsoft.com/office/drawing/2014/main" id="{1999DDB8-0C5F-F64D-85F8-1BBA373059E7}"/>
              </a:ext>
            </a:extLst>
          </p:cNvPr>
          <p:cNvSpPr txBox="1"/>
          <p:nvPr/>
        </p:nvSpPr>
        <p:spPr>
          <a:xfrm>
            <a:off x="6214447" y="4644504"/>
            <a:ext cx="2526654" cy="523220"/>
          </a:xfrm>
          <a:prstGeom prst="rect">
            <a:avLst/>
          </a:prstGeom>
          <a:noFill/>
        </p:spPr>
        <p:txBody>
          <a:bodyPr wrap="none" rtlCol="0">
            <a:spAutoFit/>
          </a:bodyPr>
          <a:lstStyle/>
          <a:p>
            <a:r>
              <a:rPr lang="en-US" sz="2800" dirty="0">
                <a:solidFill>
                  <a:schemeClr val="bg1"/>
                </a:solidFill>
              </a:rPr>
              <a:t>SOCIAL SCIENCE</a:t>
            </a:r>
          </a:p>
        </p:txBody>
      </p:sp>
      <p:sp>
        <p:nvSpPr>
          <p:cNvPr id="17" name="TextBox 16">
            <a:extLst>
              <a:ext uri="{FF2B5EF4-FFF2-40B4-BE49-F238E27FC236}">
                <a16:creationId xmlns:a16="http://schemas.microsoft.com/office/drawing/2014/main" id="{70C543A9-E06B-4642-ADA1-4F5C0681FFD0}"/>
              </a:ext>
            </a:extLst>
          </p:cNvPr>
          <p:cNvSpPr txBox="1"/>
          <p:nvPr/>
        </p:nvSpPr>
        <p:spPr>
          <a:xfrm>
            <a:off x="6249539" y="3230381"/>
            <a:ext cx="2079095" cy="523220"/>
          </a:xfrm>
          <a:prstGeom prst="rect">
            <a:avLst/>
          </a:prstGeom>
          <a:noFill/>
        </p:spPr>
        <p:txBody>
          <a:bodyPr wrap="none" rtlCol="0">
            <a:spAutoFit/>
          </a:bodyPr>
          <a:lstStyle/>
          <a:p>
            <a:r>
              <a:rPr lang="en-US" sz="2800" dirty="0">
                <a:solidFill>
                  <a:schemeClr val="bg1"/>
                </a:solidFill>
              </a:rPr>
              <a:t>HUMANITIES</a:t>
            </a:r>
          </a:p>
        </p:txBody>
      </p:sp>
    </p:spTree>
    <p:extLst>
      <p:ext uri="{BB962C8B-B14F-4D97-AF65-F5344CB8AC3E}">
        <p14:creationId xmlns:p14="http://schemas.microsoft.com/office/powerpoint/2010/main" val="378768480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43243-A3B6-F749-9417-06EDB7D2778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t="-811"/>
          <a:stretch/>
        </p:blipFill>
        <p:spPr>
          <a:xfrm>
            <a:off x="-1" y="0"/>
            <a:ext cx="9144001" cy="6906629"/>
          </a:xfrm>
          <a:prstGeom prst="rect">
            <a:avLst/>
          </a:prstGeom>
        </p:spPr>
      </p:pic>
      <p:sp>
        <p:nvSpPr>
          <p:cNvPr id="3" name="TextBox 2">
            <a:extLst>
              <a:ext uri="{FF2B5EF4-FFF2-40B4-BE49-F238E27FC236}">
                <a16:creationId xmlns:a16="http://schemas.microsoft.com/office/drawing/2014/main" id="{EB900C24-3659-C044-9463-B3D18669F35B}"/>
              </a:ext>
            </a:extLst>
          </p:cNvPr>
          <p:cNvSpPr txBox="1"/>
          <p:nvPr/>
        </p:nvSpPr>
        <p:spPr>
          <a:xfrm>
            <a:off x="187035" y="2343699"/>
            <a:ext cx="8769930" cy="3785652"/>
          </a:xfrm>
          <a:prstGeom prst="rect">
            <a:avLst/>
          </a:prstGeom>
          <a:noFill/>
        </p:spPr>
        <p:txBody>
          <a:bodyPr wrap="square" rtlCol="0">
            <a:spAutoFit/>
          </a:bodyPr>
          <a:lstStyle/>
          <a:p>
            <a:r>
              <a:rPr lang="en-US" sz="2000" dirty="0"/>
              <a:t>Québec in Canada and Sakha Republic (Yakutia) (RS(Y)) in Russia both distinguish themselves as powerful jurisdictions within their respective federations, which offer political representation to a distinct ethnic group (Québécois and Sakha), while also serving as home to numerous Indigenous peoples. </a:t>
            </a:r>
            <a:r>
              <a:rPr lang="en-US" sz="2000" b="1" i="1" dirty="0"/>
              <a:t>Have Indigenous peoples in Québec and RS(Y) found provincial and regional governments more supportive of their rights for greater self-determination compared to other constituent units within their respective federations? </a:t>
            </a:r>
            <a:r>
              <a:rPr lang="en-US" sz="2000" dirty="0"/>
              <a:t>Support for Indigenous rights appears most developed n the very sub-federal units that have themselves pushed successfully for greater autonomy. We compare Indigenous-provincial/ regional relations in Québec and RS(Y), attending to how the broader struggles that these regions have with the federal government have influenced recognition, accommodation, and advancement of Indigenous interests.</a:t>
            </a:r>
            <a:endParaRPr lang="en-CA" sz="2000" dirty="0"/>
          </a:p>
        </p:txBody>
      </p:sp>
      <p:sp>
        <p:nvSpPr>
          <p:cNvPr id="4" name="Rectangle 3">
            <a:extLst>
              <a:ext uri="{FF2B5EF4-FFF2-40B4-BE49-F238E27FC236}">
                <a16:creationId xmlns:a16="http://schemas.microsoft.com/office/drawing/2014/main" id="{03950722-E3B7-9D43-986B-FD43639BDAA6}"/>
              </a:ext>
            </a:extLst>
          </p:cNvPr>
          <p:cNvSpPr/>
          <p:nvPr/>
        </p:nvSpPr>
        <p:spPr>
          <a:xfrm>
            <a:off x="187035" y="288432"/>
            <a:ext cx="8361220" cy="1501373"/>
          </a:xfrm>
          <a:prstGeom prst="rect">
            <a:avLst/>
          </a:prstGeom>
        </p:spPr>
        <p:txBody>
          <a:bodyPr wrap="square">
            <a:spAutoFit/>
          </a:bodyPr>
          <a:lstStyle/>
          <a:p>
            <a:pPr>
              <a:lnSpc>
                <a:spcPct val="107000"/>
              </a:lnSpc>
              <a:spcAft>
                <a:spcPts val="800"/>
              </a:spcAft>
            </a:pPr>
            <a:r>
              <a:rPr lang="en-US" sz="2000" b="1" dirty="0">
                <a:ea typeface="Calibri" panose="020F0502020204030204" pitchFamily="34" charset="0"/>
                <a:cs typeface="Times New Roman" panose="02020603050405020304" pitchFamily="18" charset="0"/>
              </a:rPr>
              <a:t>Dr. Gary Wilson, Dr. Gail </a:t>
            </a:r>
            <a:r>
              <a:rPr lang="en-US" sz="2000" b="1" dirty="0" err="1">
                <a:ea typeface="Calibri" panose="020F0502020204030204" pitchFamily="34" charset="0"/>
                <a:cs typeface="Times New Roman" panose="02020603050405020304" pitchFamily="18" charset="0"/>
              </a:rPr>
              <a:t>Fondahl</a:t>
            </a:r>
            <a:r>
              <a:rPr lang="en-US" sz="2000" b="1" dirty="0">
                <a:ea typeface="Calibri" panose="020F0502020204030204" pitchFamily="34" charset="0"/>
                <a:cs typeface="Times New Roman" panose="02020603050405020304" pitchFamily="18" charset="0"/>
              </a:rPr>
              <a:t> &amp; Nicholas </a:t>
            </a:r>
            <a:r>
              <a:rPr lang="en-US" sz="2000" b="1" dirty="0" err="1">
                <a:ea typeface="Calibri" panose="020F0502020204030204" pitchFamily="34" charset="0"/>
                <a:cs typeface="Times New Roman" panose="02020603050405020304" pitchFamily="18" charset="0"/>
              </a:rPr>
              <a:t>Parlato</a:t>
            </a:r>
            <a:endParaRPr lang="en-US" sz="2000" b="1" dirty="0">
              <a:ea typeface="Calibri" panose="020F0502020204030204" pitchFamily="34" charset="0"/>
              <a:cs typeface="Times New Roman" panose="02020603050405020304" pitchFamily="18" charset="0"/>
            </a:endParaRPr>
          </a:p>
          <a:p>
            <a:pPr>
              <a:lnSpc>
                <a:spcPct val="107000"/>
              </a:lnSpc>
              <a:spcAft>
                <a:spcPts val="800"/>
              </a:spcAft>
            </a:pPr>
            <a:r>
              <a:rPr lang="en-US" sz="1400" dirty="0">
                <a:ea typeface="Calibri" panose="020F0502020204030204" pitchFamily="34" charset="0"/>
                <a:cs typeface="Times New Roman" panose="02020603050405020304" pitchFamily="18" charset="0"/>
              </a:rPr>
              <a:t>(Political Science; Geography, Earth  &amp; Environmental Sciences; former MA IDIS graduate)</a:t>
            </a:r>
          </a:p>
          <a:p>
            <a:pPr>
              <a:lnSpc>
                <a:spcPct val="107000"/>
              </a:lnSpc>
              <a:spcAft>
                <a:spcPts val="800"/>
              </a:spcAft>
            </a:pPr>
            <a:r>
              <a:rPr lang="en-US" sz="2000" b="1" dirty="0">
                <a:ea typeface="Calibri" panose="020F0502020204030204" pitchFamily="34" charset="0"/>
                <a:cs typeface="Times New Roman" panose="02020603050405020304" pitchFamily="18" charset="0"/>
              </a:rPr>
              <a:t>ETHNOFEDERALISM, REGIONAL SOVEREIGNTY AND INDIGENOUS SELF-DETERMINATION IN QUÉBEC AND THE SAKHA REPUBLIC (YAKUTIA)</a:t>
            </a:r>
            <a:endParaRPr lang="en-CA" sz="2000" dirty="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A266D5-F273-EC4C-9366-9DC54E0AFAB1}"/>
              </a:ext>
            </a:extLst>
          </p:cNvPr>
          <p:cNvSpPr txBox="1"/>
          <p:nvPr/>
        </p:nvSpPr>
        <p:spPr>
          <a:xfrm>
            <a:off x="7392001" y="-23448"/>
            <a:ext cx="1650645" cy="276999"/>
          </a:xfrm>
          <a:prstGeom prst="rect">
            <a:avLst/>
          </a:prstGeom>
          <a:noFill/>
        </p:spPr>
        <p:txBody>
          <a:bodyPr wrap="none" rtlCol="0">
            <a:spAutoFit/>
          </a:bodyPr>
          <a:lstStyle/>
          <a:p>
            <a:r>
              <a:rPr lang="en-US" sz="1200" dirty="0"/>
              <a:t>Photo: </a:t>
            </a:r>
            <a:r>
              <a:rPr lang="en-US" sz="1200" i="1" dirty="0"/>
              <a:t>Nunatsiaq News</a:t>
            </a:r>
            <a:endParaRPr lang="en-CA" sz="1200" i="1" dirty="0"/>
          </a:p>
        </p:txBody>
      </p:sp>
    </p:spTree>
    <p:extLst>
      <p:ext uri="{BB962C8B-B14F-4D97-AF65-F5344CB8AC3E}">
        <p14:creationId xmlns:p14="http://schemas.microsoft.com/office/powerpoint/2010/main" val="39291862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BA252EE-5602-49DC-90CF-9B4191C325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24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for the camera&#10;&#10;Description automatically generated with low confidence">
            <a:extLst>
              <a:ext uri="{FF2B5EF4-FFF2-40B4-BE49-F238E27FC236}">
                <a16:creationId xmlns:a16="http://schemas.microsoft.com/office/drawing/2014/main" id="{1CB6197E-3773-4EF1-9D88-A72C5F972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6070" y="612477"/>
            <a:ext cx="1606721" cy="1665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id="{A096B354-545F-4F17-B152-6C605591015C}"/>
              </a:ext>
            </a:extLst>
          </p:cNvPr>
          <p:cNvSpPr/>
          <p:nvPr/>
        </p:nvSpPr>
        <p:spPr>
          <a:xfrm>
            <a:off x="0" y="-1863"/>
            <a:ext cx="9174971" cy="5262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Assessing the Vulnerability of Northern Communities to Wildfire Risks</a:t>
            </a:r>
          </a:p>
        </p:txBody>
      </p:sp>
      <p:sp>
        <p:nvSpPr>
          <p:cNvPr id="8" name="TextBox 7">
            <a:extLst>
              <a:ext uri="{FF2B5EF4-FFF2-40B4-BE49-F238E27FC236}">
                <a16:creationId xmlns:a16="http://schemas.microsoft.com/office/drawing/2014/main" id="{9352B1CD-0950-4DBB-A2A8-0BD8C58332C0}"/>
              </a:ext>
            </a:extLst>
          </p:cNvPr>
          <p:cNvSpPr txBox="1"/>
          <p:nvPr/>
        </p:nvSpPr>
        <p:spPr>
          <a:xfrm>
            <a:off x="7283511" y="1779930"/>
            <a:ext cx="1581518" cy="600164"/>
          </a:xfrm>
          <a:prstGeom prst="rect">
            <a:avLst/>
          </a:prstGeom>
          <a:noFill/>
        </p:spPr>
        <p:txBody>
          <a:bodyPr wrap="square" rtlCol="0">
            <a:spAutoFit/>
          </a:bodyPr>
          <a:lstStyle/>
          <a:p>
            <a:pPr algn="ctr"/>
            <a:r>
              <a:rPr lang="en-GB" sz="1100" dirty="0">
                <a:solidFill>
                  <a:schemeClr val="bg1"/>
                </a:solidFill>
              </a:rPr>
              <a:t>James Whitehead</a:t>
            </a:r>
          </a:p>
          <a:p>
            <a:pPr algn="ctr"/>
            <a:r>
              <a:rPr lang="en-GB" sz="1100" dirty="0">
                <a:solidFill>
                  <a:schemeClr val="bg1"/>
                </a:solidFill>
              </a:rPr>
              <a:t>MSc NRES</a:t>
            </a:r>
          </a:p>
          <a:p>
            <a:pPr algn="ctr"/>
            <a:r>
              <a:rPr lang="en-GB" sz="1100" dirty="0">
                <a:solidFill>
                  <a:schemeClr val="bg1"/>
                </a:solidFill>
              </a:rPr>
              <a:t>whiteheaj@unbc.ca </a:t>
            </a:r>
          </a:p>
        </p:txBody>
      </p:sp>
      <p:pic>
        <p:nvPicPr>
          <p:cNvPr id="12" name="Picture 11">
            <a:extLst>
              <a:ext uri="{FF2B5EF4-FFF2-40B4-BE49-F238E27FC236}">
                <a16:creationId xmlns:a16="http://schemas.microsoft.com/office/drawing/2014/main" id="{5AD55D99-A9C2-4746-9AAC-4FED22378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3693" y="6081969"/>
            <a:ext cx="1139098" cy="526214"/>
          </a:xfrm>
          <a:prstGeom prst="roundRect">
            <a:avLst/>
          </a:prstGeom>
        </p:spPr>
      </p:pic>
      <p:sp>
        <p:nvSpPr>
          <p:cNvPr id="2" name="TextBox 1">
            <a:extLst>
              <a:ext uri="{FF2B5EF4-FFF2-40B4-BE49-F238E27FC236}">
                <a16:creationId xmlns:a16="http://schemas.microsoft.com/office/drawing/2014/main" id="{285EBEFC-EED3-4FBD-86FF-6EBC7FEDECA7}"/>
              </a:ext>
            </a:extLst>
          </p:cNvPr>
          <p:cNvSpPr txBox="1"/>
          <p:nvPr/>
        </p:nvSpPr>
        <p:spPr>
          <a:xfrm>
            <a:off x="163902" y="5196007"/>
            <a:ext cx="4037162" cy="1661993"/>
          </a:xfrm>
          <a:prstGeom prst="rect">
            <a:avLst/>
          </a:prstGeom>
          <a:noFill/>
        </p:spPr>
        <p:txBody>
          <a:bodyPr wrap="square" rtlCol="0">
            <a:spAutoFit/>
          </a:bodyPr>
          <a:lstStyle/>
          <a:p>
            <a:r>
              <a:rPr lang="en-GB" sz="1200" dirty="0">
                <a:solidFill>
                  <a:schemeClr val="bg1"/>
                </a:solidFill>
              </a:rPr>
              <a:t>Climate change is accelerating the frequency of large fires in British Columbia and Canada’s North. My research seeks to find out the ways in which northern communities understand and are vulnerable to the risk of fire. This conception of vulnerability seeks to move beyond a purely biophysical definition and instead consider community level factors which impact how a wildfire is experienced by the community.</a:t>
            </a:r>
          </a:p>
          <a:p>
            <a:endParaRPr lang="en-GB" dirty="0"/>
          </a:p>
        </p:txBody>
      </p:sp>
    </p:spTree>
    <p:extLst>
      <p:ext uri="{BB962C8B-B14F-4D97-AF65-F5344CB8AC3E}">
        <p14:creationId xmlns:p14="http://schemas.microsoft.com/office/powerpoint/2010/main" val="2483487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9FF2A-185F-7443-8D6D-C3A75AC7AA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65200"/>
            <a:ext cx="9144000" cy="5892800"/>
          </a:xfrm>
          <a:prstGeom prst="rect">
            <a:avLst/>
          </a:prstGeom>
        </p:spPr>
      </p:pic>
      <p:sp>
        <p:nvSpPr>
          <p:cNvPr id="2" name="TextBox 1">
            <a:extLst>
              <a:ext uri="{FF2B5EF4-FFF2-40B4-BE49-F238E27FC236}">
                <a16:creationId xmlns:a16="http://schemas.microsoft.com/office/drawing/2014/main" id="{776869FB-B0A0-1542-AC7B-464FB0FD1F41}"/>
              </a:ext>
            </a:extLst>
          </p:cNvPr>
          <p:cNvSpPr txBox="1"/>
          <p:nvPr/>
        </p:nvSpPr>
        <p:spPr>
          <a:xfrm>
            <a:off x="243840" y="247460"/>
            <a:ext cx="8656320" cy="415498"/>
          </a:xfrm>
          <a:prstGeom prst="rect">
            <a:avLst/>
          </a:prstGeom>
          <a:noFill/>
        </p:spPr>
        <p:txBody>
          <a:bodyPr wrap="square" rtlCol="0">
            <a:spAutoFit/>
          </a:bodyPr>
          <a:lstStyle/>
          <a:p>
            <a:pPr algn="ctr"/>
            <a:r>
              <a:rPr lang="en-US" sz="2100" b="1" dirty="0"/>
              <a:t>Real-Time Monitoring of Environmental Risks and Inuit Hunting in the Arctic</a:t>
            </a:r>
          </a:p>
        </p:txBody>
      </p:sp>
      <p:pic>
        <p:nvPicPr>
          <p:cNvPr id="5" name="Picture 4">
            <a:extLst>
              <a:ext uri="{FF2B5EF4-FFF2-40B4-BE49-F238E27FC236}">
                <a16:creationId xmlns:a16="http://schemas.microsoft.com/office/drawing/2014/main" id="{E27918EF-EE76-B547-8199-5AC37078E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9375" y="967740"/>
            <a:ext cx="1626319" cy="1322180"/>
          </a:xfrm>
          <a:prstGeom prst="rect">
            <a:avLst/>
          </a:prstGeom>
        </p:spPr>
      </p:pic>
      <p:pic>
        <p:nvPicPr>
          <p:cNvPr id="9" name="Picture 8">
            <a:extLst>
              <a:ext uri="{FF2B5EF4-FFF2-40B4-BE49-F238E27FC236}">
                <a16:creationId xmlns:a16="http://schemas.microsoft.com/office/drawing/2014/main" id="{3A3E4873-E2CA-E147-B990-1F8CE54FA6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9375" y="2296693"/>
            <a:ext cx="1633938" cy="754808"/>
          </a:xfrm>
          <a:prstGeom prst="rect">
            <a:avLst/>
          </a:prstGeom>
        </p:spPr>
      </p:pic>
      <p:sp>
        <p:nvSpPr>
          <p:cNvPr id="10" name="TextBox 9">
            <a:extLst>
              <a:ext uri="{FF2B5EF4-FFF2-40B4-BE49-F238E27FC236}">
                <a16:creationId xmlns:a16="http://schemas.microsoft.com/office/drawing/2014/main" id="{32AF4137-DD70-AB45-9683-217CF2E8A24C}"/>
              </a:ext>
            </a:extLst>
          </p:cNvPr>
          <p:cNvSpPr txBox="1"/>
          <p:nvPr/>
        </p:nvSpPr>
        <p:spPr>
          <a:xfrm>
            <a:off x="7519375" y="1987722"/>
            <a:ext cx="1609385" cy="307777"/>
          </a:xfrm>
          <a:prstGeom prst="rect">
            <a:avLst/>
          </a:prstGeom>
          <a:noFill/>
        </p:spPr>
        <p:txBody>
          <a:bodyPr wrap="square" rtlCol="0">
            <a:spAutoFit/>
          </a:bodyPr>
          <a:lstStyle/>
          <a:p>
            <a:pPr algn="ctr"/>
            <a:r>
              <a:rPr lang="en-US" sz="1400" dirty="0">
                <a:solidFill>
                  <a:schemeClr val="bg1"/>
                </a:solidFill>
              </a:rPr>
              <a:t>Dr. Tristan Pearce</a:t>
            </a:r>
          </a:p>
        </p:txBody>
      </p:sp>
    </p:spTree>
    <p:extLst>
      <p:ext uri="{BB962C8B-B14F-4D97-AF65-F5344CB8AC3E}">
        <p14:creationId xmlns:p14="http://schemas.microsoft.com/office/powerpoint/2010/main" val="28542105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pic>
        <p:nvPicPr>
          <p:cNvPr id="5" name="Picture 4" descr="UNBC-Nord University Symposium on International Northern Development, September 2018.  ">
            <a:extLst>
              <a:ext uri="{FF2B5EF4-FFF2-40B4-BE49-F238E27FC236}">
                <a16:creationId xmlns:a16="http://schemas.microsoft.com/office/drawing/2014/main" id="{53B8DCC4-E819-F149-8D94-8AB9B404AEB6}"/>
              </a:ext>
            </a:extLst>
          </p:cNvPr>
          <p:cNvPicPr>
            <a:picLocks noChangeAspect="1"/>
          </p:cNvPicPr>
          <p:nvPr/>
        </p:nvPicPr>
        <p:blipFill>
          <a:blip r:embed="rId2">
            <a:alphaModFix amt="85000"/>
            <a:extLst>
              <a:ext uri="{28A0092B-C50C-407E-A947-70E740481C1C}">
                <a14:useLocalDpi xmlns:a14="http://schemas.microsoft.com/office/drawing/2010/main"/>
              </a:ext>
            </a:extLst>
          </a:blip>
          <a:srcRect/>
          <a:stretch>
            <a:fillRect/>
          </a:stretch>
        </p:blipFill>
        <p:spPr bwMode="auto">
          <a:xfrm>
            <a:off x="0" y="0"/>
            <a:ext cx="9144000" cy="5711745"/>
          </a:xfrm>
          <a:prstGeom prst="rect">
            <a:avLst/>
          </a:prstGeom>
          <a:noFill/>
          <a:ln>
            <a:noFill/>
          </a:ln>
        </p:spPr>
      </p:pic>
      <p:sp>
        <p:nvSpPr>
          <p:cNvPr id="2" name="Rectangle 1">
            <a:extLst>
              <a:ext uri="{FF2B5EF4-FFF2-40B4-BE49-F238E27FC236}">
                <a16:creationId xmlns:a16="http://schemas.microsoft.com/office/drawing/2014/main" id="{76893A63-F933-294A-81E1-3B5344EEBC59}"/>
              </a:ext>
            </a:extLst>
          </p:cNvPr>
          <p:cNvSpPr/>
          <p:nvPr/>
        </p:nvSpPr>
        <p:spPr>
          <a:xfrm>
            <a:off x="177156" y="609933"/>
            <a:ext cx="8789687" cy="4547463"/>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The focus of this thematic network is multilevel and comparative governance in the circumpolar north.  The network facilitates collaboration between a diverse group of researchers from across the Circumpolar North who study the institutional evolution of Arctic and northern governance from the local to global levels. It encourages the comparative examination of governance across different political jurisdictions.  The network organizes conference panels and workshops and welcomes research collaboration between academics and stakeholders that responds to regional and local needs.</a:t>
            </a: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hlinkClick r:id="rId3"/>
              </a:rPr>
              <a:t>https://www.uarctic.org/organization/thematic-networks/arctic-and-northern-governance/</a:t>
            </a:r>
            <a:endParaRPr lang="en-CA" dirty="0"/>
          </a:p>
          <a:p>
            <a:pPr>
              <a:lnSpc>
                <a:spcPct val="107000"/>
              </a:lnSpc>
              <a:spcAft>
                <a:spcPts val="800"/>
              </a:spcAft>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F5CAC6F-0A5E-044F-8878-8051E7719635}"/>
              </a:ext>
            </a:extLst>
          </p:cNvPr>
          <p:cNvSpPr txBox="1"/>
          <p:nvPr/>
        </p:nvSpPr>
        <p:spPr>
          <a:xfrm>
            <a:off x="0" y="5558029"/>
            <a:ext cx="9144000" cy="1299971"/>
          </a:xfrm>
          <a:prstGeom prst="rect">
            <a:avLst/>
          </a:prstGeom>
          <a:solidFill>
            <a:srgbClr val="0070C0"/>
          </a:solidFill>
        </p:spPr>
        <p:txBody>
          <a:bodyPr wrap="square" rtlCol="0">
            <a:spAutoFit/>
          </a:bodyPr>
          <a:lstStyle/>
          <a:p>
            <a:pPr algn="ctr">
              <a:lnSpc>
                <a:spcPct val="107000"/>
              </a:lnSpc>
              <a:spcAft>
                <a:spcPts val="800"/>
              </a:spcAft>
            </a:pPr>
            <a:r>
              <a:rPr lang="en-US" sz="2400" b="1" dirty="0">
                <a:ea typeface="Calibri" panose="020F0502020204030204" pitchFamily="34" charset="0"/>
                <a:cs typeface="Times New Roman" panose="02020603050405020304" pitchFamily="18" charset="0"/>
              </a:rPr>
              <a:t>University of the Arctic Thematic Network on Arctic and Northern Governance</a:t>
            </a:r>
            <a:endParaRPr lang="en-CA" sz="2400" dirty="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ea typeface="Calibri" panose="020F0502020204030204" pitchFamily="34" charset="0"/>
                <a:cs typeface="Times New Roman" panose="02020603050405020304" pitchFamily="18" charset="0"/>
              </a:rPr>
              <a:t>Dr. Gary N. Wilson (Research Lead), Dr. Gail </a:t>
            </a:r>
            <a:r>
              <a:rPr lang="en-US" sz="2000" b="1" dirty="0" err="1">
                <a:ea typeface="Calibri" panose="020F0502020204030204" pitchFamily="34" charset="0"/>
                <a:cs typeface="Times New Roman" panose="02020603050405020304" pitchFamily="18" charset="0"/>
              </a:rPr>
              <a:t>Fondahl</a:t>
            </a:r>
            <a:r>
              <a:rPr lang="en-US" sz="2000" b="1" dirty="0">
                <a:ea typeface="Calibri" panose="020F0502020204030204" pitchFamily="34" charset="0"/>
                <a:cs typeface="Times New Roman" panose="02020603050405020304" pitchFamily="18" charset="0"/>
              </a:rPr>
              <a:t> (Member)</a:t>
            </a:r>
            <a:endParaRPr lang="en-CA"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354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lake&#10;&#10;Description automatically generated with medium confidence">
            <a:extLst>
              <a:ext uri="{FF2B5EF4-FFF2-40B4-BE49-F238E27FC236}">
                <a16:creationId xmlns:a16="http://schemas.microsoft.com/office/drawing/2014/main" id="{CAB10A97-BFC2-9B41-898C-0F1CAE6099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 y="-1"/>
            <a:ext cx="4623725" cy="4018880"/>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p:spPr>
      </p:pic>
      <p:pic>
        <p:nvPicPr>
          <p:cNvPr id="2" name="Picture 1" descr="Aitik mine, Sweden">
            <a:extLst>
              <a:ext uri="{FF2B5EF4-FFF2-40B4-BE49-F238E27FC236}">
                <a16:creationId xmlns:a16="http://schemas.microsoft.com/office/drawing/2014/main" id="{06E3946D-B850-3943-A413-6EDF51BA6E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bwMode="auto">
          <a:xfrm>
            <a:off x="4623733" y="0"/>
            <a:ext cx="4500563"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p:spPr>
      </p:pic>
      <p:grpSp>
        <p:nvGrpSpPr>
          <p:cNvPr id="29" name="Group 2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30" name="Freeform: Shape 2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2DB15910-7CEE-EE4F-9FE9-35E097366DF8}"/>
              </a:ext>
            </a:extLst>
          </p:cNvPr>
          <p:cNvSpPr txBox="1"/>
          <p:nvPr/>
        </p:nvSpPr>
        <p:spPr>
          <a:xfrm>
            <a:off x="-19704" y="3976689"/>
            <a:ext cx="9144000" cy="3070603"/>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dirty="0">
                <a:solidFill>
                  <a:schemeClr val="bg1">
                    <a:alpha val="80000"/>
                  </a:schemeClr>
                </a:solidFill>
              </a:rPr>
              <a:t>Mining is economically important and politically contentious in circumpolar countries.  This research compares mining projects in northern Sweden and Canada to understand the interplay between government, industry and Indigenous communities. We focuses on factors that support or inhibit the establishment of social license (community acceptance and buy-in). A key aim is to develop tools to manage Swedish land use conflicts involving the mining industry, Indigenous communities and the state by drawing on the Canadian experience.  The project also compares social licensing and mine establishment across Swedish and Canadian jurisdictions to explore the role of regulatory frameworks and identify well-functioning practices in relation to Indigenous rights and land use. Partners include </a:t>
            </a:r>
            <a:r>
              <a:rPr lang="en-US" dirty="0" err="1">
                <a:solidFill>
                  <a:schemeClr val="bg1">
                    <a:alpha val="80000"/>
                  </a:schemeClr>
                </a:solidFill>
              </a:rPr>
              <a:t>Luleå</a:t>
            </a:r>
            <a:r>
              <a:rPr lang="en-US" dirty="0">
                <a:solidFill>
                  <a:schemeClr val="bg1">
                    <a:alpha val="80000"/>
                  </a:schemeClr>
                </a:solidFill>
              </a:rPr>
              <a:t> University of Technology in Sweden, University of Saskatchewan, UNBC, and a number of industries and communities. UNBC researchers focus on the the proposed Prosperity/New Prosperity copper/gold mine in BC. </a:t>
            </a:r>
            <a:endParaRPr lang="en-US" sz="500" dirty="0">
              <a:solidFill>
                <a:schemeClr val="bg1">
                  <a:alpha val="80000"/>
                </a:schemeClr>
              </a:solidFill>
            </a:endParaRPr>
          </a:p>
          <a:p>
            <a:pPr indent="-228600" defTabSz="914400">
              <a:lnSpc>
                <a:spcPct val="90000"/>
              </a:lnSpc>
              <a:spcBef>
                <a:spcPct val="0"/>
              </a:spcBef>
              <a:spcAft>
                <a:spcPts val="600"/>
              </a:spcAft>
              <a:buFont typeface="Arial" panose="020B0604020202020204" pitchFamily="34" charset="0"/>
              <a:buChar char="•"/>
            </a:pPr>
            <a:endParaRPr lang="en-US" sz="500" dirty="0">
              <a:solidFill>
                <a:schemeClr val="bg1">
                  <a:alpha val="80000"/>
                </a:schemeClr>
              </a:solidFill>
            </a:endParaRPr>
          </a:p>
        </p:txBody>
      </p:sp>
      <p:sp>
        <p:nvSpPr>
          <p:cNvPr id="8" name="TextBox 7">
            <a:extLst>
              <a:ext uri="{FF2B5EF4-FFF2-40B4-BE49-F238E27FC236}">
                <a16:creationId xmlns:a16="http://schemas.microsoft.com/office/drawing/2014/main" id="{2AD830D0-BBF1-EA48-9620-B8A3491A0D30}"/>
              </a:ext>
            </a:extLst>
          </p:cNvPr>
          <p:cNvSpPr txBox="1"/>
          <p:nvPr/>
        </p:nvSpPr>
        <p:spPr>
          <a:xfrm>
            <a:off x="0" y="125223"/>
            <a:ext cx="4623733" cy="2331407"/>
          </a:xfrm>
          <a:prstGeom prst="rect">
            <a:avLst/>
          </a:prstGeom>
          <a:noFill/>
        </p:spPr>
        <p:txBody>
          <a:bodyPr wrap="square" rtlCol="0">
            <a:spAutoFit/>
          </a:bodyPr>
          <a:lstStyle/>
          <a:p>
            <a:pPr defTabSz="914400">
              <a:lnSpc>
                <a:spcPct val="90000"/>
              </a:lnSpc>
              <a:spcBef>
                <a:spcPct val="0"/>
              </a:spcBef>
              <a:spcAft>
                <a:spcPts val="600"/>
              </a:spcAft>
            </a:pPr>
            <a:r>
              <a:rPr lang="en-US" b="1" dirty="0">
                <a:solidFill>
                  <a:schemeClr val="bg1"/>
                </a:solidFill>
              </a:rPr>
              <a:t>Drs. Paul Bowles, Fiona McPhail &amp; Gary Wilson</a:t>
            </a:r>
          </a:p>
          <a:p>
            <a:pPr defTabSz="914400">
              <a:lnSpc>
                <a:spcPct val="90000"/>
              </a:lnSpc>
              <a:spcBef>
                <a:spcPct val="0"/>
              </a:spcBef>
              <a:spcAft>
                <a:spcPts val="600"/>
              </a:spcAft>
            </a:pPr>
            <a:r>
              <a:rPr lang="en-US" sz="1100" b="1" dirty="0">
                <a:solidFill>
                  <a:schemeClr val="bg1"/>
                </a:solidFill>
              </a:rPr>
              <a:t>(</a:t>
            </a:r>
            <a:r>
              <a:rPr lang="en-US" sz="1100" dirty="0">
                <a:solidFill>
                  <a:schemeClr val="bg1"/>
                </a:solidFill>
              </a:rPr>
              <a:t>Global and International Studies, Economics, Political Science)</a:t>
            </a:r>
            <a:endParaRPr lang="en-US" sz="1100" b="1" dirty="0">
              <a:solidFill>
                <a:schemeClr val="bg1"/>
              </a:solidFill>
            </a:endParaRPr>
          </a:p>
          <a:p>
            <a:pPr defTabSz="914400">
              <a:lnSpc>
                <a:spcPct val="90000"/>
              </a:lnSpc>
              <a:spcBef>
                <a:spcPct val="0"/>
              </a:spcBef>
              <a:spcAft>
                <a:spcPts val="600"/>
              </a:spcAft>
            </a:pPr>
            <a:r>
              <a:rPr lang="en-US" sz="2400" b="1" dirty="0">
                <a:solidFill>
                  <a:schemeClr val="bg1"/>
                </a:solidFill>
              </a:rPr>
              <a:t>What’s in a Social License to Mine?  Indigenous, Industry, and Government Best Practices for Social Innovation</a:t>
            </a:r>
          </a:p>
          <a:p>
            <a:endParaRPr lang="en-US" dirty="0"/>
          </a:p>
        </p:txBody>
      </p:sp>
      <p:sp>
        <p:nvSpPr>
          <p:cNvPr id="9" name="Rectangle 8">
            <a:extLst>
              <a:ext uri="{FF2B5EF4-FFF2-40B4-BE49-F238E27FC236}">
                <a16:creationId xmlns:a16="http://schemas.microsoft.com/office/drawing/2014/main" id="{CA73A4C4-1976-2B45-A266-177C13A260B6}"/>
              </a:ext>
            </a:extLst>
          </p:cNvPr>
          <p:cNvSpPr/>
          <p:nvPr/>
        </p:nvSpPr>
        <p:spPr>
          <a:xfrm>
            <a:off x="7508020" y="3328277"/>
            <a:ext cx="1616276" cy="281167"/>
          </a:xfrm>
          <a:prstGeom prst="rect">
            <a:avLst/>
          </a:prstGeom>
        </p:spPr>
        <p:txBody>
          <a:bodyPr wrap="non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Source: Mining Weekly</a:t>
            </a:r>
            <a:endParaRPr lang="en-C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B2D2CAD-BAC5-764B-8DD6-984C09A62D45}"/>
              </a:ext>
            </a:extLst>
          </p:cNvPr>
          <p:cNvSpPr txBox="1"/>
          <p:nvPr/>
        </p:nvSpPr>
        <p:spPr>
          <a:xfrm>
            <a:off x="110836" y="3241427"/>
            <a:ext cx="2757486" cy="276999"/>
          </a:xfrm>
          <a:prstGeom prst="rect">
            <a:avLst/>
          </a:prstGeom>
          <a:noFill/>
        </p:spPr>
        <p:txBody>
          <a:bodyPr wrap="none" rtlCol="0">
            <a:spAutoFit/>
          </a:bodyPr>
          <a:lstStyle/>
          <a:p>
            <a:r>
              <a:rPr lang="en-US" sz="1200" dirty="0"/>
              <a:t>Source: </a:t>
            </a:r>
            <a:r>
              <a:rPr lang="en-US" sz="1200" dirty="0" err="1"/>
              <a:t>Tŝilhqot’in</a:t>
            </a:r>
            <a:r>
              <a:rPr lang="en-US" sz="1200" dirty="0"/>
              <a:t> National Government</a:t>
            </a:r>
            <a:r>
              <a:rPr lang="en-CA" sz="1200" dirty="0"/>
              <a:t> </a:t>
            </a:r>
            <a:endParaRPr lang="en-US" sz="1200" dirty="0"/>
          </a:p>
        </p:txBody>
      </p:sp>
    </p:spTree>
    <p:extLst>
      <p:ext uri="{BB962C8B-B14F-4D97-AF65-F5344CB8AC3E}">
        <p14:creationId xmlns:p14="http://schemas.microsoft.com/office/powerpoint/2010/main" val="143418991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51674"/>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7C9B36-0F47-0648-B171-D91FDA31A5E2}"/>
              </a:ext>
            </a:extLst>
          </p:cNvPr>
          <p:cNvSpPr txBox="1"/>
          <p:nvPr/>
        </p:nvSpPr>
        <p:spPr>
          <a:xfrm>
            <a:off x="3284981" y="452841"/>
            <a:ext cx="5617846" cy="1393375"/>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2400" b="1" i="0" kern="1200" dirty="0">
                <a:solidFill>
                  <a:schemeClr val="bg1"/>
                </a:solidFill>
                <a:ea typeface="+mj-ea"/>
                <a:cs typeface="+mj-cs"/>
              </a:rPr>
              <a:t>Dr. Paul Bowles</a:t>
            </a:r>
          </a:p>
          <a:p>
            <a:pPr defTabSz="914400">
              <a:lnSpc>
                <a:spcPct val="90000"/>
              </a:lnSpc>
              <a:spcBef>
                <a:spcPct val="0"/>
              </a:spcBef>
              <a:spcAft>
                <a:spcPts val="600"/>
              </a:spcAft>
            </a:pPr>
            <a:r>
              <a:rPr lang="en-US" sz="1600" b="0" i="0" kern="1200" dirty="0">
                <a:solidFill>
                  <a:schemeClr val="bg1"/>
                </a:solidFill>
                <a:ea typeface="+mj-ea"/>
                <a:cs typeface="+mj-cs"/>
              </a:rPr>
              <a:t>(Global and International Studies,</a:t>
            </a:r>
            <a:r>
              <a:rPr lang="en-US" sz="1600" dirty="0">
                <a:solidFill>
                  <a:schemeClr val="bg1"/>
                </a:solidFill>
                <a:ea typeface="+mj-ea"/>
                <a:cs typeface="+mj-cs"/>
              </a:rPr>
              <a:t> </a:t>
            </a:r>
            <a:r>
              <a:rPr lang="en-US" sz="1600" b="0" i="0" kern="1200" dirty="0">
                <a:solidFill>
                  <a:schemeClr val="bg1"/>
                </a:solidFill>
                <a:ea typeface="+mj-ea"/>
                <a:cs typeface="+mj-cs"/>
              </a:rPr>
              <a:t>Economics)</a:t>
            </a:r>
          </a:p>
          <a:p>
            <a:pPr defTabSz="914400">
              <a:lnSpc>
                <a:spcPct val="90000"/>
              </a:lnSpc>
              <a:spcBef>
                <a:spcPct val="0"/>
              </a:spcBef>
              <a:spcAft>
                <a:spcPts val="600"/>
              </a:spcAft>
            </a:pPr>
            <a:r>
              <a:rPr lang="en-US" sz="2800" b="1" i="0" kern="1200" dirty="0">
                <a:solidFill>
                  <a:schemeClr val="bg1"/>
                </a:solidFill>
                <a:ea typeface="+mj-ea"/>
                <a:cs typeface="+mj-cs"/>
              </a:rPr>
              <a:t>ARCTIC ACADEMY FOR SUSTAINABILITY</a:t>
            </a:r>
          </a:p>
        </p:txBody>
      </p:sp>
      <p:cxnSp>
        <p:nvCxnSpPr>
          <p:cNvPr id="14" name="Straight Connector 13">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on a snowy mountain&#10;&#10;Description automatically generated with medium confidence">
            <a:extLst>
              <a:ext uri="{FF2B5EF4-FFF2-40B4-BE49-F238E27FC236}">
                <a16:creationId xmlns:a16="http://schemas.microsoft.com/office/drawing/2014/main" id="{1021F511-4C0F-5545-BD43-75BC72B0411D}"/>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241174" y="2024318"/>
            <a:ext cx="4114250" cy="3887967"/>
          </a:xfrm>
          <a:prstGeom prst="rect">
            <a:avLst/>
          </a:prstGeom>
        </p:spPr>
      </p:pic>
      <p:sp>
        <p:nvSpPr>
          <p:cNvPr id="2" name="TextBox 1">
            <a:extLst>
              <a:ext uri="{FF2B5EF4-FFF2-40B4-BE49-F238E27FC236}">
                <a16:creationId xmlns:a16="http://schemas.microsoft.com/office/drawing/2014/main" id="{776869FB-B0A0-1542-AC7B-464FB0FD1F41}"/>
              </a:ext>
            </a:extLst>
          </p:cNvPr>
          <p:cNvSpPr txBox="1"/>
          <p:nvPr/>
        </p:nvSpPr>
        <p:spPr>
          <a:xfrm>
            <a:off x="187890" y="2286162"/>
            <a:ext cx="4140762" cy="4571837"/>
          </a:xfrm>
          <a:prstGeom prst="rect">
            <a:avLst/>
          </a:prstGeom>
        </p:spPr>
        <p:txBody>
          <a:bodyPr vert="horz" lIns="91440" tIns="45720" rIns="91440" bIns="45720" rtlCol="0">
            <a:normAutofit/>
          </a:bodyPr>
          <a:lstStyle/>
          <a:p>
            <a:pPr indent="-228600">
              <a:lnSpc>
                <a:spcPct val="90000"/>
              </a:lnSpc>
              <a:spcBef>
                <a:spcPts val="1000"/>
              </a:spcBef>
              <a:buClr>
                <a:schemeClr val="bg2">
                  <a:lumMod val="40000"/>
                  <a:lumOff val="60000"/>
                </a:schemeClr>
              </a:buClr>
              <a:buSzPct val="80000"/>
              <a:buFont typeface="Wingdings 3" charset="2"/>
              <a:buChar char=""/>
            </a:pPr>
            <a:endParaRPr lang="en-US" sz="1000" dirty="0">
              <a:latin typeface="+mj-lt"/>
              <a:ea typeface="+mj-ea"/>
              <a:cs typeface="+mj-cs"/>
            </a:endParaRPr>
          </a:p>
        </p:txBody>
      </p:sp>
      <p:sp>
        <p:nvSpPr>
          <p:cNvPr id="3" name="TextBox 2">
            <a:extLst>
              <a:ext uri="{FF2B5EF4-FFF2-40B4-BE49-F238E27FC236}">
                <a16:creationId xmlns:a16="http://schemas.microsoft.com/office/drawing/2014/main" id="{186A5F6F-1902-5E49-B626-B164BC379419}"/>
              </a:ext>
            </a:extLst>
          </p:cNvPr>
          <p:cNvSpPr txBox="1"/>
          <p:nvPr/>
        </p:nvSpPr>
        <p:spPr>
          <a:xfrm>
            <a:off x="187890" y="6097596"/>
            <a:ext cx="4140762" cy="723275"/>
          </a:xfrm>
          <a:prstGeom prst="rect">
            <a:avLst/>
          </a:prstGeom>
          <a:noFill/>
        </p:spPr>
        <p:txBody>
          <a:bodyPr wrap="square" rtlCol="0">
            <a:spAutoFit/>
          </a:bodyPr>
          <a:lstStyle/>
          <a:p>
            <a:pPr>
              <a:spcAft>
                <a:spcPts val="600"/>
              </a:spcAft>
            </a:pPr>
            <a:r>
              <a:rPr lang="en-US" sz="1200" dirty="0"/>
              <a:t>Partners: Copenhagen Business School, Universities of Helsinki, Tyumen and Northern British Columbia</a:t>
            </a:r>
          </a:p>
          <a:p>
            <a:pPr>
              <a:spcAft>
                <a:spcPts val="600"/>
              </a:spcAft>
            </a:pPr>
            <a:r>
              <a:rPr lang="en-US" sz="1200" dirty="0"/>
              <a:t>Funding: Prince Albert of Monaco II Foundation</a:t>
            </a:r>
          </a:p>
        </p:txBody>
      </p:sp>
      <p:sp>
        <p:nvSpPr>
          <p:cNvPr id="5" name="Rectangle 4">
            <a:extLst>
              <a:ext uri="{FF2B5EF4-FFF2-40B4-BE49-F238E27FC236}">
                <a16:creationId xmlns:a16="http://schemas.microsoft.com/office/drawing/2014/main" id="{FBFC99C6-B358-8240-B3FC-09AB3A6BEF3D}"/>
              </a:ext>
            </a:extLst>
          </p:cNvPr>
          <p:cNvSpPr/>
          <p:nvPr/>
        </p:nvSpPr>
        <p:spPr>
          <a:xfrm>
            <a:off x="4408708" y="2072783"/>
            <a:ext cx="4735292" cy="4707955"/>
          </a:xfrm>
          <a:prstGeom prst="rect">
            <a:avLst/>
          </a:prstGeom>
        </p:spPr>
        <p:txBody>
          <a:bodyPr wrap="square">
            <a:spAutoFit/>
          </a:bodyPr>
          <a:lstStyle/>
          <a:p>
            <a:pPr>
              <a:lnSpc>
                <a:spcPct val="90000"/>
              </a:lnSpc>
              <a:spcBef>
                <a:spcPts val="1000"/>
              </a:spcBef>
              <a:buClr>
                <a:schemeClr val="bg2">
                  <a:lumMod val="40000"/>
                  <a:lumOff val="60000"/>
                </a:schemeClr>
              </a:buClr>
              <a:buSzPct val="80000"/>
            </a:pPr>
            <a:r>
              <a:rPr lang="en-US" dirty="0"/>
              <a:t>The new ‘Arctic Academy for Sustainability’, (under </a:t>
            </a:r>
            <a:r>
              <a:rPr lang="en-US" dirty="0" err="1"/>
              <a:t>Uarctic</a:t>
            </a:r>
            <a:r>
              <a:rPr lang="en-US" dirty="0"/>
              <a:t>) will run from 2022-2025, with four intensive meetings/ field trips. Faculty, PDFs, graduate students and local stakeholders will exchange information and develop new insights for Arctic sustainability. </a:t>
            </a:r>
          </a:p>
          <a:p>
            <a:pPr>
              <a:lnSpc>
                <a:spcPct val="90000"/>
              </a:lnSpc>
              <a:spcBef>
                <a:spcPts val="1000"/>
              </a:spcBef>
              <a:buClr>
                <a:schemeClr val="bg2">
                  <a:lumMod val="40000"/>
                  <a:lumOff val="60000"/>
                </a:schemeClr>
              </a:buClr>
              <a:buSzPct val="80000"/>
            </a:pPr>
            <a:r>
              <a:rPr lang="en-US" dirty="0"/>
              <a:t>Project Lead Dr. K. </a:t>
            </a:r>
            <a:r>
              <a:rPr lang="en-US" dirty="0" err="1"/>
              <a:t>Buhmann</a:t>
            </a:r>
            <a:r>
              <a:rPr lang="en-US" dirty="0"/>
              <a:t> explains: “Designed to investigate one of the most pressing issues in the world today, the Academy will focus on pathways to a socially just green transition which will benefit Arctic communities, public and private stakeholders, and the planet as a whole.” </a:t>
            </a:r>
            <a:r>
              <a:rPr lang="en-US" b="1" dirty="0"/>
              <a:t>Dr. Paul Bowles</a:t>
            </a:r>
            <a:r>
              <a:rPr lang="en-US" dirty="0"/>
              <a:t> notes: “UNBC will host the Academy in May 2023, offering graduate students a great learning environment, with scholars and students from around the world. It will also be an opportunity for UNBC students to tell others about our region”. </a:t>
            </a:r>
          </a:p>
        </p:txBody>
      </p:sp>
    </p:spTree>
    <p:extLst>
      <p:ext uri="{BB962C8B-B14F-4D97-AF65-F5344CB8AC3E}">
        <p14:creationId xmlns:p14="http://schemas.microsoft.com/office/powerpoint/2010/main" val="151137607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group of people in a room&#10;&#10;Description automatically generated with low confidence">
            <a:extLst>
              <a:ext uri="{FF2B5EF4-FFF2-40B4-BE49-F238E27FC236}">
                <a16:creationId xmlns:a16="http://schemas.microsoft.com/office/drawing/2014/main" id="{83F0FDDB-A501-2543-B27A-4491AC85C8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4444680" y="10"/>
            <a:ext cx="469931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Picture 6" descr="A picture containing snow, outdoor, sky&#10;&#10;Description automatically generated">
            <a:extLst>
              <a:ext uri="{FF2B5EF4-FFF2-40B4-BE49-F238E27FC236}">
                <a16:creationId xmlns:a16="http://schemas.microsoft.com/office/drawing/2014/main" id="{6820B7A2-C7D8-2E43-AF77-C962136114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 b="-7"/>
          <a:stretch/>
        </p:blipFill>
        <p:spPr>
          <a:xfrm>
            <a:off x="5238204" y="2286000"/>
            <a:ext cx="3905796"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5" name="Picture 4" descr="A person sitting on the floor&#10;&#10;Description automatically generated with low confidence">
            <a:extLst>
              <a:ext uri="{FF2B5EF4-FFF2-40B4-BE49-F238E27FC236}">
                <a16:creationId xmlns:a16="http://schemas.microsoft.com/office/drawing/2014/main" id="{AE508568-19C5-D544-9D36-2C786E2CFF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35713" y="4572000"/>
            <a:ext cx="3108287"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8" name="TextBox 7">
            <a:extLst>
              <a:ext uri="{FF2B5EF4-FFF2-40B4-BE49-F238E27FC236}">
                <a16:creationId xmlns:a16="http://schemas.microsoft.com/office/drawing/2014/main" id="{6CB807FC-6E15-2147-8B5D-ACA94259FDB1}"/>
              </a:ext>
            </a:extLst>
          </p:cNvPr>
          <p:cNvSpPr txBox="1"/>
          <p:nvPr/>
        </p:nvSpPr>
        <p:spPr>
          <a:xfrm>
            <a:off x="164698" y="128603"/>
            <a:ext cx="4699318" cy="23811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err="1">
                <a:solidFill>
                  <a:schemeClr val="tx1"/>
                </a:solidFill>
                <a:latin typeface="Calibri" panose="020F0502020204030204" pitchFamily="34" charset="0"/>
                <a:ea typeface="+mj-ea"/>
                <a:cs typeface="Calibri" panose="020F0502020204030204" pitchFamily="34" charset="0"/>
              </a:rPr>
              <a:t>Aven</a:t>
            </a:r>
            <a:r>
              <a:rPr lang="en-US" sz="2400" b="1" kern="1200" dirty="0">
                <a:solidFill>
                  <a:schemeClr val="tx1"/>
                </a:solidFill>
                <a:latin typeface="Calibri" panose="020F0502020204030204" pitchFamily="34" charset="0"/>
                <a:ea typeface="+mj-ea"/>
                <a:cs typeface="Calibri" panose="020F0502020204030204" pitchFamily="34" charset="0"/>
              </a:rPr>
              <a:t> Knutson</a:t>
            </a:r>
          </a:p>
          <a:p>
            <a:pPr defTabSz="914400">
              <a:lnSpc>
                <a:spcPct val="90000"/>
              </a:lnSpc>
              <a:spcBef>
                <a:spcPct val="0"/>
              </a:spcBef>
              <a:spcAft>
                <a:spcPts val="600"/>
              </a:spcAft>
            </a:pPr>
            <a:r>
              <a:rPr lang="en-US" sz="1400" b="1" kern="1200" dirty="0">
                <a:solidFill>
                  <a:schemeClr val="tx1"/>
                </a:solidFill>
                <a:latin typeface="Calibri" panose="020F0502020204030204" pitchFamily="34" charset="0"/>
                <a:ea typeface="+mj-ea"/>
                <a:cs typeface="Calibri" panose="020F0502020204030204" pitchFamily="34" charset="0"/>
              </a:rPr>
              <a:t> (MA </a:t>
            </a:r>
            <a:r>
              <a:rPr lang="en-US" sz="1400" b="1" dirty="0">
                <a:latin typeface="Calibri" panose="020F0502020204030204" pitchFamily="34" charset="0"/>
                <a:cs typeface="Calibri" panose="020F0502020204030204" pitchFamily="34" charset="0"/>
              </a:rPr>
              <a:t>NRES </a:t>
            </a:r>
            <a:r>
              <a:rPr lang="en-US" sz="1400" b="1" kern="1200" dirty="0">
                <a:solidFill>
                  <a:schemeClr val="tx1"/>
                </a:solidFill>
                <a:latin typeface="Calibri" panose="020F0502020204030204" pitchFamily="34" charset="0"/>
                <a:ea typeface="+mj-ea"/>
                <a:cs typeface="Calibri" panose="020F0502020204030204" pitchFamily="34" charset="0"/>
              </a:rPr>
              <a:t>Student)</a:t>
            </a:r>
          </a:p>
          <a:p>
            <a:pPr defTabSz="914400">
              <a:lnSpc>
                <a:spcPct val="90000"/>
              </a:lnSpc>
              <a:spcBef>
                <a:spcPct val="0"/>
              </a:spcBef>
              <a:spcAft>
                <a:spcPts val="600"/>
              </a:spcAft>
            </a:pPr>
            <a:endParaRPr lang="en-US" sz="800" b="1" kern="1200" dirty="0">
              <a:solidFill>
                <a:schemeClr val="tx1"/>
              </a:solidFill>
              <a:latin typeface="Calibri" panose="020F0502020204030204" pitchFamily="34" charset="0"/>
              <a:ea typeface="+mj-ea"/>
              <a:cs typeface="Calibri" panose="020F0502020204030204" pitchFamily="34" charset="0"/>
            </a:endParaRPr>
          </a:p>
          <a:p>
            <a:pPr defTabSz="914400">
              <a:lnSpc>
                <a:spcPct val="90000"/>
              </a:lnSpc>
              <a:spcBef>
                <a:spcPct val="0"/>
              </a:spcBef>
              <a:spcAft>
                <a:spcPts val="600"/>
              </a:spcAft>
            </a:pPr>
            <a:r>
              <a:rPr lang="en-US" sz="2400" b="1" kern="1200" dirty="0">
                <a:solidFill>
                  <a:schemeClr val="tx1"/>
                </a:solidFill>
                <a:latin typeface="Calibri" panose="020F0502020204030204" pitchFamily="34" charset="0"/>
                <a:ea typeface="+mj-ea"/>
                <a:cs typeface="Calibri" panose="020F0502020204030204" pitchFamily="34" charset="0"/>
              </a:rPr>
              <a:t>PROCEDURAL JUSTICE AND </a:t>
            </a:r>
          </a:p>
          <a:p>
            <a:pPr defTabSz="914400">
              <a:lnSpc>
                <a:spcPct val="90000"/>
              </a:lnSpc>
              <a:spcBef>
                <a:spcPct val="0"/>
              </a:spcBef>
              <a:spcAft>
                <a:spcPts val="600"/>
              </a:spcAft>
            </a:pPr>
            <a:r>
              <a:rPr lang="en-US" sz="2400" b="1" kern="1200" dirty="0">
                <a:solidFill>
                  <a:schemeClr val="tx1"/>
                </a:solidFill>
                <a:latin typeface="Calibri" panose="020F0502020204030204" pitchFamily="34" charset="0"/>
                <a:ea typeface="+mj-ea"/>
                <a:cs typeface="Calibri" panose="020F0502020204030204" pitchFamily="34" charset="0"/>
              </a:rPr>
              <a:t>SELF-DETERMINATION IN A YUKON </a:t>
            </a:r>
          </a:p>
          <a:p>
            <a:pPr defTabSz="914400">
              <a:lnSpc>
                <a:spcPct val="90000"/>
              </a:lnSpc>
              <a:spcBef>
                <a:spcPct val="0"/>
              </a:spcBef>
              <a:spcAft>
                <a:spcPts val="600"/>
              </a:spcAft>
            </a:pPr>
            <a:r>
              <a:rPr lang="en-US" sz="2400" b="1" kern="1200" dirty="0">
                <a:solidFill>
                  <a:schemeClr val="tx1"/>
                </a:solidFill>
                <a:latin typeface="Calibri" panose="020F0502020204030204" pitchFamily="34" charset="0"/>
                <a:ea typeface="+mj-ea"/>
                <a:cs typeface="Calibri" panose="020F0502020204030204" pitchFamily="34" charset="0"/>
              </a:rPr>
              <a:t>CLIMATE PLANNING PARTNERSHIP </a:t>
            </a:r>
            <a:endParaRPr lang="en-US" sz="1400" kern="1200" dirty="0">
              <a:solidFill>
                <a:schemeClr val="tx1"/>
              </a:solidFill>
              <a:latin typeface="+mj-lt"/>
              <a:ea typeface="+mj-ea"/>
              <a:cs typeface="+mj-cs"/>
            </a:endParaRPr>
          </a:p>
          <a:p>
            <a:pPr defTabSz="914400">
              <a:lnSpc>
                <a:spcPct val="90000"/>
              </a:lnSpc>
              <a:spcBef>
                <a:spcPct val="0"/>
              </a:spcBef>
              <a:spcAft>
                <a:spcPts val="600"/>
              </a:spcAft>
            </a:pPr>
            <a:endParaRPr lang="en-US" sz="14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DFE65DF7-0597-6F45-99AC-4C751636D5B7}"/>
              </a:ext>
            </a:extLst>
          </p:cNvPr>
          <p:cNvSpPr txBox="1"/>
          <p:nvPr/>
        </p:nvSpPr>
        <p:spPr>
          <a:xfrm>
            <a:off x="164700" y="2414582"/>
            <a:ext cx="5429250" cy="4314815"/>
          </a:xfrm>
          <a:prstGeom prst="rect">
            <a:avLst/>
          </a:prstGeom>
        </p:spPr>
        <p:txBody>
          <a:bodyPr vert="horz" lIns="91440" tIns="45720" rIns="91440" bIns="45720" rtlCol="0">
            <a:normAutofit/>
          </a:bodyPr>
          <a:lstStyle/>
          <a:p>
            <a:pPr defTabSz="914400">
              <a:lnSpc>
                <a:spcPct val="90000"/>
              </a:lnSpc>
              <a:spcAft>
                <a:spcPts val="600"/>
              </a:spcAft>
            </a:pPr>
            <a:r>
              <a:rPr lang="en-US" sz="2000" dirty="0">
                <a:latin typeface="Calibri" panose="020F0502020204030204" pitchFamily="34" charset="0"/>
                <a:cs typeface="Calibri" panose="020F0502020204030204" pitchFamily="34" charset="0"/>
              </a:rPr>
              <a:t>My thesis documents a recent collaborative climate planning process between Government of Yukon and Indigenous partners to examine how the process meets standards of procedural justice and Indigenous self-determination that are a necessary part of Indigenous planning practices.  The engagement between Government of Yukon and Indigenous partners is one of the first models of this type of shared decision-making in climate planning. I aim to understand the process’ usefulness and to develop recommendations for future climate/environmental planning partnerships between colonial governments and northern communities.</a:t>
            </a:r>
          </a:p>
        </p:txBody>
      </p:sp>
    </p:spTree>
    <p:extLst>
      <p:ext uri="{BB962C8B-B14F-4D97-AF65-F5344CB8AC3E}">
        <p14:creationId xmlns:p14="http://schemas.microsoft.com/office/powerpoint/2010/main" val="1164856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D372-C86A-524C-AAC2-93EEF76BBC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8C7C3C-7D16-614B-BCC8-848CA2A84D6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5614"/>
          <a:stretch/>
        </p:blipFill>
        <p:spPr>
          <a:xfrm>
            <a:off x="0" y="1"/>
            <a:ext cx="4941699" cy="6857999"/>
          </a:xfrm>
        </p:spPr>
      </p:pic>
      <p:pic>
        <p:nvPicPr>
          <p:cNvPr id="7" name="Picture 6">
            <a:extLst>
              <a:ext uri="{FF2B5EF4-FFF2-40B4-BE49-F238E27FC236}">
                <a16:creationId xmlns:a16="http://schemas.microsoft.com/office/drawing/2014/main" id="{DB4C11AF-918C-244F-9D21-66A24A6C60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4"/>
          <a:stretch/>
        </p:blipFill>
        <p:spPr>
          <a:xfrm>
            <a:off x="4679004" y="1"/>
            <a:ext cx="4464996" cy="6857999"/>
          </a:xfrm>
          <a:prstGeom prst="rect">
            <a:avLst/>
          </a:prstGeom>
        </p:spPr>
      </p:pic>
      <p:sp>
        <p:nvSpPr>
          <p:cNvPr id="8" name="Rectangle 7">
            <a:extLst>
              <a:ext uri="{FF2B5EF4-FFF2-40B4-BE49-F238E27FC236}">
                <a16:creationId xmlns:a16="http://schemas.microsoft.com/office/drawing/2014/main" id="{2217F6DF-6F54-0248-AE80-BA58225BA092}"/>
              </a:ext>
            </a:extLst>
          </p:cNvPr>
          <p:cNvSpPr/>
          <p:nvPr/>
        </p:nvSpPr>
        <p:spPr>
          <a:xfrm>
            <a:off x="55943" y="274638"/>
            <a:ext cx="4829811" cy="738664"/>
          </a:xfrm>
          <a:prstGeom prst="rect">
            <a:avLst/>
          </a:prstGeom>
        </p:spPr>
        <p:txBody>
          <a:bodyPr wrap="square">
            <a:spAutoFit/>
          </a:bodyPr>
          <a:lstStyle/>
          <a:p>
            <a:pPr>
              <a:spcBef>
                <a:spcPct val="0"/>
              </a:spcBef>
              <a:defRPr/>
            </a:pPr>
            <a:r>
              <a:rPr lang="en-US" sz="2100" b="1" dirty="0">
                <a:solidFill>
                  <a:srgbClr val="FFFFFF"/>
                </a:solidFill>
              </a:rPr>
              <a:t>Knowledge Co-Production of Arctic Char (</a:t>
            </a:r>
            <a:r>
              <a:rPr lang="en-CA" sz="2100" b="1" i="1" dirty="0">
                <a:solidFill>
                  <a:schemeClr val="bg1"/>
                </a:solidFill>
              </a:rPr>
              <a:t>Salvelinus </a:t>
            </a:r>
            <a:r>
              <a:rPr lang="en-CA" sz="2100" b="1" i="1" dirty="0" err="1">
                <a:solidFill>
                  <a:schemeClr val="bg1"/>
                </a:solidFill>
              </a:rPr>
              <a:t>alpinus</a:t>
            </a:r>
            <a:r>
              <a:rPr lang="en-CA" sz="2100" b="1" i="1" dirty="0">
                <a:solidFill>
                  <a:schemeClr val="bg1"/>
                </a:solidFill>
              </a:rPr>
              <a:t>) in the Arctic</a:t>
            </a:r>
            <a:endParaRPr lang="en-US" sz="2100" b="1" dirty="0">
              <a:solidFill>
                <a:schemeClr val="bg1"/>
              </a:solidFill>
            </a:endParaRPr>
          </a:p>
        </p:txBody>
      </p:sp>
      <p:pic>
        <p:nvPicPr>
          <p:cNvPr id="6" name="Picture 5">
            <a:extLst>
              <a:ext uri="{FF2B5EF4-FFF2-40B4-BE49-F238E27FC236}">
                <a16:creationId xmlns:a16="http://schemas.microsoft.com/office/drawing/2014/main" id="{EE8EED2A-1C97-8847-AB64-3D193CEB31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17681" y="-3692"/>
            <a:ext cx="1626319" cy="1322180"/>
          </a:xfrm>
          <a:prstGeom prst="rect">
            <a:avLst/>
          </a:prstGeom>
        </p:spPr>
      </p:pic>
      <p:pic>
        <p:nvPicPr>
          <p:cNvPr id="9" name="Picture 8">
            <a:extLst>
              <a:ext uri="{FF2B5EF4-FFF2-40B4-BE49-F238E27FC236}">
                <a16:creationId xmlns:a16="http://schemas.microsoft.com/office/drawing/2014/main" id="{3506C745-CE94-474F-8121-1E7892FED6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7681" y="1309902"/>
            <a:ext cx="1633938" cy="754808"/>
          </a:xfrm>
          <a:prstGeom prst="rect">
            <a:avLst/>
          </a:prstGeom>
        </p:spPr>
      </p:pic>
      <p:sp>
        <p:nvSpPr>
          <p:cNvPr id="10" name="TextBox 9">
            <a:extLst>
              <a:ext uri="{FF2B5EF4-FFF2-40B4-BE49-F238E27FC236}">
                <a16:creationId xmlns:a16="http://schemas.microsoft.com/office/drawing/2014/main" id="{C023355E-278B-0945-BB2C-FB93DB87ADE8}"/>
              </a:ext>
            </a:extLst>
          </p:cNvPr>
          <p:cNvSpPr txBox="1"/>
          <p:nvPr/>
        </p:nvSpPr>
        <p:spPr>
          <a:xfrm>
            <a:off x="7526147" y="983745"/>
            <a:ext cx="1609385" cy="307777"/>
          </a:xfrm>
          <a:prstGeom prst="rect">
            <a:avLst/>
          </a:prstGeom>
          <a:noFill/>
        </p:spPr>
        <p:txBody>
          <a:bodyPr wrap="square" rtlCol="0">
            <a:spAutoFit/>
          </a:bodyPr>
          <a:lstStyle/>
          <a:p>
            <a:pPr algn="ctr"/>
            <a:r>
              <a:rPr lang="en-US" sz="1400" dirty="0">
                <a:solidFill>
                  <a:schemeClr val="bg1"/>
                </a:solidFill>
              </a:rPr>
              <a:t>Dr. Tristan Pearce</a:t>
            </a:r>
          </a:p>
        </p:txBody>
      </p:sp>
      <p:sp>
        <p:nvSpPr>
          <p:cNvPr id="3" name="TextBox 2">
            <a:extLst>
              <a:ext uri="{FF2B5EF4-FFF2-40B4-BE49-F238E27FC236}">
                <a16:creationId xmlns:a16="http://schemas.microsoft.com/office/drawing/2014/main" id="{86B60D94-5945-484D-9D94-6CE8ADF044B8}"/>
              </a:ext>
            </a:extLst>
          </p:cNvPr>
          <p:cNvSpPr txBox="1"/>
          <p:nvPr/>
        </p:nvSpPr>
        <p:spPr>
          <a:xfrm>
            <a:off x="1503107" y="6442501"/>
            <a:ext cx="3068893" cy="276999"/>
          </a:xfrm>
          <a:prstGeom prst="rect">
            <a:avLst/>
          </a:prstGeom>
          <a:noFill/>
        </p:spPr>
        <p:txBody>
          <a:bodyPr wrap="square" rtlCol="0">
            <a:spAutoFit/>
          </a:bodyPr>
          <a:lstStyle/>
          <a:p>
            <a:r>
              <a:rPr lang="en-US" sz="1200" dirty="0" err="1">
                <a:solidFill>
                  <a:schemeClr val="bg1"/>
                </a:solidFill>
              </a:rPr>
              <a:t>Pamialok</a:t>
            </a:r>
            <a:r>
              <a:rPr lang="en-US" sz="1200" dirty="0">
                <a:solidFill>
                  <a:schemeClr val="bg1"/>
                </a:solidFill>
              </a:rPr>
              <a:t> (Jerry Sr. </a:t>
            </a:r>
            <a:r>
              <a:rPr lang="en-US" sz="1200" dirty="0" err="1">
                <a:solidFill>
                  <a:schemeClr val="bg1"/>
                </a:solidFill>
              </a:rPr>
              <a:t>Akoaksion</a:t>
            </a:r>
            <a:r>
              <a:rPr lang="en-US" sz="1200" dirty="0">
                <a:solidFill>
                  <a:schemeClr val="bg1"/>
                </a:solidFill>
              </a:rPr>
              <a:t>), </a:t>
            </a:r>
            <a:r>
              <a:rPr lang="en-US" sz="1200" dirty="0" err="1">
                <a:solidFill>
                  <a:schemeClr val="bg1"/>
                </a:solidFill>
              </a:rPr>
              <a:t>Ulukhaktok</a:t>
            </a:r>
            <a:r>
              <a:rPr lang="en-US" sz="1200" dirty="0">
                <a:solidFill>
                  <a:schemeClr val="bg1"/>
                </a:solidFill>
              </a:rPr>
              <a:t>, NT</a:t>
            </a:r>
          </a:p>
        </p:txBody>
      </p:sp>
    </p:spTree>
    <p:extLst>
      <p:ext uri="{BB962C8B-B14F-4D97-AF65-F5344CB8AC3E}">
        <p14:creationId xmlns:p14="http://schemas.microsoft.com/office/powerpoint/2010/main" val="1179335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02C166-51FF-494F-A872-53A591D23B1C}"/>
              </a:ext>
            </a:extLst>
          </p:cNvPr>
          <p:cNvSpPr txBox="1"/>
          <p:nvPr/>
        </p:nvSpPr>
        <p:spPr>
          <a:xfrm>
            <a:off x="0" y="172124"/>
            <a:ext cx="4407408" cy="1956841"/>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2400" b="1" dirty="0">
                <a:latin typeface="Calibri" panose="020F0502020204030204" pitchFamily="34" charset="0"/>
                <a:ea typeface="+mj-ea"/>
                <a:cs typeface="Calibri" panose="020F0502020204030204" pitchFamily="34" charset="0"/>
              </a:rPr>
              <a:t>Dr. Chris Johnson, Angus Smith </a:t>
            </a:r>
          </a:p>
          <a:p>
            <a:pPr defTabSz="914400">
              <a:lnSpc>
                <a:spcPct val="90000"/>
              </a:lnSpc>
              <a:spcBef>
                <a:spcPct val="0"/>
              </a:spcBef>
              <a:spcAft>
                <a:spcPts val="600"/>
              </a:spcAft>
            </a:pPr>
            <a:r>
              <a:rPr lang="en-US" sz="1400" b="1" dirty="0">
                <a:latin typeface="Calibri" panose="020F0502020204030204" pitchFamily="34" charset="0"/>
                <a:ea typeface="+mj-ea"/>
                <a:cs typeface="Calibri" panose="020F0502020204030204" pitchFamily="34" charset="0"/>
              </a:rPr>
              <a:t>(Ecosystems Science &amp; Management; MSc NRES student)</a:t>
            </a:r>
          </a:p>
          <a:p>
            <a:pPr defTabSz="914400">
              <a:lnSpc>
                <a:spcPct val="90000"/>
              </a:lnSpc>
              <a:spcBef>
                <a:spcPct val="0"/>
              </a:spcBef>
              <a:spcAft>
                <a:spcPts val="600"/>
              </a:spcAft>
            </a:pPr>
            <a:r>
              <a:rPr lang="en-US" sz="2200" b="1" dirty="0">
                <a:latin typeface="Calibri" panose="020F0502020204030204" pitchFamily="34" charset="0"/>
                <a:ea typeface="+mj-ea"/>
                <a:cs typeface="Calibri" panose="020F0502020204030204" pitchFamily="34" charset="0"/>
              </a:rPr>
              <a:t>WHY DID THE CARIBOU CROSS THE ROAD? BARREN-GROUND CARIBOU AND AN INDUSTRIAL WINTER ROAD IN THE NORTHWEST TERRITORIES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0880D7-6C84-3446-A06A-8DEDA182622B}"/>
              </a:ext>
            </a:extLst>
          </p:cNvPr>
          <p:cNvSpPr txBox="1"/>
          <p:nvPr/>
        </p:nvSpPr>
        <p:spPr>
          <a:xfrm>
            <a:off x="110837" y="2831692"/>
            <a:ext cx="3871796" cy="3953146"/>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dirty="0"/>
              <a:t>The Tibbitt to Contwoyto winter road is the primary route of supply for diamond mines in the central Northwest Territories. The road and the associated mines overlap with the range of several herds of barren-ground caribou. We investigated how the winter road influenced the </a:t>
            </a:r>
            <a:r>
              <a:rPr lang="en-US" dirty="0" err="1"/>
              <a:t>behaviour</a:t>
            </a:r>
            <a:r>
              <a:rPr lang="en-US" dirty="0"/>
              <a:t>, stress, and road crossing events of caribou. Our results show that caribou change their </a:t>
            </a:r>
            <a:r>
              <a:rPr lang="en-US" dirty="0" err="1"/>
              <a:t>behaviour</a:t>
            </a:r>
            <a:r>
              <a:rPr lang="en-US" dirty="0"/>
              <a:t> near the winter road, spending less time feeding and more time walking. Also, we found that very few caribou crossed the road when confronted with normal levels of industrial traffic.</a:t>
            </a:r>
          </a:p>
        </p:txBody>
      </p:sp>
      <p:pic>
        <p:nvPicPr>
          <p:cNvPr id="7" name="Picture 6" descr="A person with a camera on a snowy mountain&#10;&#10;Description automatically generated with medium confidence">
            <a:extLst>
              <a:ext uri="{FF2B5EF4-FFF2-40B4-BE49-F238E27FC236}">
                <a16:creationId xmlns:a16="http://schemas.microsoft.com/office/drawing/2014/main" id="{5AF2F4C5-1B91-3445-9A73-BF0415B05B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ln>
            <a:solidFill>
              <a:schemeClr val="accent1"/>
            </a:solidFill>
          </a:ln>
        </p:spPr>
      </p:pic>
      <p:sp>
        <p:nvSpPr>
          <p:cNvPr id="8" name="Rectangle 7">
            <a:extLst>
              <a:ext uri="{FF2B5EF4-FFF2-40B4-BE49-F238E27FC236}">
                <a16:creationId xmlns:a16="http://schemas.microsoft.com/office/drawing/2014/main" id="{E12EE715-DE23-2940-8D02-041CACFB914C}"/>
              </a:ext>
            </a:extLst>
          </p:cNvPr>
          <p:cNvSpPr/>
          <p:nvPr/>
        </p:nvSpPr>
        <p:spPr>
          <a:xfrm>
            <a:off x="4738156" y="6273215"/>
            <a:ext cx="4572000" cy="584775"/>
          </a:xfrm>
          <a:prstGeom prst="rect">
            <a:avLst/>
          </a:prstGeom>
        </p:spPr>
        <p:txBody>
          <a:bodyPr>
            <a:spAutoFit/>
          </a:bodyPr>
          <a:lstStyle/>
          <a:p>
            <a:r>
              <a:rPr lang="en-CA" sz="1600" dirty="0">
                <a:solidFill>
                  <a:schemeClr val="accent4">
                    <a:lumMod val="20000"/>
                    <a:lumOff val="80000"/>
                  </a:schemeClr>
                </a:solidFill>
                <a:latin typeface="Calibri" panose="020F0502020204030204" pitchFamily="34" charset="0"/>
                <a:ea typeface="Times New Roman" panose="02020603050405020304" pitchFamily="18" charset="0"/>
              </a:rPr>
              <a:t>NRES graduate student, Angus Smith, trying to stay warm while observing the behaviour of caribou.</a:t>
            </a:r>
            <a:endParaRPr lang="en-CA" sz="20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125766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nature&#10;&#10;Description automatically generated">
            <a:extLst>
              <a:ext uri="{FF2B5EF4-FFF2-40B4-BE49-F238E27FC236}">
                <a16:creationId xmlns:a16="http://schemas.microsoft.com/office/drawing/2014/main" id="{9F3D6435-EEA8-504B-B26B-CA96F8D305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27"/>
          <a:stretch/>
        </p:blipFill>
        <p:spPr>
          <a:xfrm rot="5400000">
            <a:off x="1189967" y="-1189967"/>
            <a:ext cx="6858000" cy="9237934"/>
          </a:xfrm>
          <a:prstGeom prst="rect">
            <a:avLst/>
          </a:prstGeom>
        </p:spPr>
      </p:pic>
      <p:sp>
        <p:nvSpPr>
          <p:cNvPr id="2" name="Title 1">
            <a:extLst>
              <a:ext uri="{FF2B5EF4-FFF2-40B4-BE49-F238E27FC236}">
                <a16:creationId xmlns:a16="http://schemas.microsoft.com/office/drawing/2014/main" id="{4C11B35D-9C56-7045-9F58-99C0AE32E6BB}"/>
              </a:ext>
            </a:extLst>
          </p:cNvPr>
          <p:cNvSpPr>
            <a:spLocks noGrp="1"/>
          </p:cNvSpPr>
          <p:nvPr>
            <p:ph type="title"/>
          </p:nvPr>
        </p:nvSpPr>
        <p:spPr/>
        <p:txBody>
          <a:bodyPr>
            <a:normAutofit/>
          </a:bodyPr>
          <a:lstStyle/>
          <a:p>
            <a:pPr algn="ctr"/>
            <a:r>
              <a:rPr lang="en-US" sz="4000" b="1" dirty="0">
                <a:latin typeface="Calibri" panose="020F0502020204030204" pitchFamily="34" charset="0"/>
                <a:cs typeface="Calibri" panose="020F0502020204030204" pitchFamily="34" charset="0"/>
              </a:rPr>
              <a:t>NORTHERN RESEARCH AT UNBC</a:t>
            </a:r>
          </a:p>
        </p:txBody>
      </p:sp>
      <p:sp>
        <p:nvSpPr>
          <p:cNvPr id="6" name="TextBox 5">
            <a:extLst>
              <a:ext uri="{FF2B5EF4-FFF2-40B4-BE49-F238E27FC236}">
                <a16:creationId xmlns:a16="http://schemas.microsoft.com/office/drawing/2014/main" id="{ED59157F-3C2A-604C-8E1E-61A486F9961F}"/>
              </a:ext>
            </a:extLst>
          </p:cNvPr>
          <p:cNvSpPr txBox="1"/>
          <p:nvPr/>
        </p:nvSpPr>
        <p:spPr>
          <a:xfrm>
            <a:off x="2782269" y="5702565"/>
            <a:ext cx="3543342" cy="584775"/>
          </a:xfrm>
          <a:prstGeom prst="rect">
            <a:avLst/>
          </a:prstGeom>
          <a:noFill/>
        </p:spPr>
        <p:txBody>
          <a:bodyPr wrap="none" rtlCol="0">
            <a:spAutoFit/>
          </a:bodyPr>
          <a:lstStyle/>
          <a:p>
            <a:r>
              <a:rPr lang="en-US" sz="3200" dirty="0"/>
              <a:t>INTERDISCIPLINARY</a:t>
            </a:r>
            <a:endParaRPr lang="en-US" sz="2000" dirty="0"/>
          </a:p>
        </p:txBody>
      </p:sp>
      <p:sp>
        <p:nvSpPr>
          <p:cNvPr id="7" name="TextBox 6">
            <a:extLst>
              <a:ext uri="{FF2B5EF4-FFF2-40B4-BE49-F238E27FC236}">
                <a16:creationId xmlns:a16="http://schemas.microsoft.com/office/drawing/2014/main" id="{7F295554-AE82-4A4D-837A-549B36562865}"/>
              </a:ext>
            </a:extLst>
          </p:cNvPr>
          <p:cNvSpPr txBox="1"/>
          <p:nvPr/>
        </p:nvSpPr>
        <p:spPr>
          <a:xfrm>
            <a:off x="3099828" y="3867123"/>
            <a:ext cx="2557880" cy="523220"/>
          </a:xfrm>
          <a:prstGeom prst="rect">
            <a:avLst/>
          </a:prstGeom>
          <a:noFill/>
        </p:spPr>
        <p:txBody>
          <a:bodyPr wrap="none" rtlCol="0">
            <a:spAutoFit/>
          </a:bodyPr>
          <a:lstStyle/>
          <a:p>
            <a:r>
              <a:rPr lang="en-US" sz="2800" dirty="0"/>
              <a:t>INTERNATIONAL</a:t>
            </a:r>
          </a:p>
        </p:txBody>
      </p:sp>
      <p:sp>
        <p:nvSpPr>
          <p:cNvPr id="10" name="TextBox 9">
            <a:extLst>
              <a:ext uri="{FF2B5EF4-FFF2-40B4-BE49-F238E27FC236}">
                <a16:creationId xmlns:a16="http://schemas.microsoft.com/office/drawing/2014/main" id="{D5457A6B-A6E4-EF4B-A3C3-8C2EB166FBC7}"/>
              </a:ext>
            </a:extLst>
          </p:cNvPr>
          <p:cNvSpPr txBox="1"/>
          <p:nvPr/>
        </p:nvSpPr>
        <p:spPr>
          <a:xfrm>
            <a:off x="1001415" y="3230381"/>
            <a:ext cx="1523116" cy="523220"/>
          </a:xfrm>
          <a:prstGeom prst="rect">
            <a:avLst/>
          </a:prstGeom>
          <a:noFill/>
        </p:spPr>
        <p:txBody>
          <a:bodyPr wrap="square" rtlCol="0">
            <a:spAutoFit/>
          </a:bodyPr>
          <a:lstStyle/>
          <a:p>
            <a:r>
              <a:rPr lang="en-US" sz="2800" dirty="0"/>
              <a:t>ARCTIC</a:t>
            </a:r>
          </a:p>
        </p:txBody>
      </p:sp>
      <p:sp>
        <p:nvSpPr>
          <p:cNvPr id="11" name="TextBox 10">
            <a:extLst>
              <a:ext uri="{FF2B5EF4-FFF2-40B4-BE49-F238E27FC236}">
                <a16:creationId xmlns:a16="http://schemas.microsoft.com/office/drawing/2014/main" id="{4422831F-26C5-2A40-9913-52231A5DAC18}"/>
              </a:ext>
            </a:extLst>
          </p:cNvPr>
          <p:cNvSpPr txBox="1"/>
          <p:nvPr/>
        </p:nvSpPr>
        <p:spPr>
          <a:xfrm>
            <a:off x="298507" y="2055815"/>
            <a:ext cx="2367956" cy="523220"/>
          </a:xfrm>
          <a:prstGeom prst="rect">
            <a:avLst/>
          </a:prstGeom>
          <a:noFill/>
        </p:spPr>
        <p:txBody>
          <a:bodyPr wrap="none" rtlCol="0">
            <a:spAutoFit/>
          </a:bodyPr>
          <a:lstStyle/>
          <a:p>
            <a:r>
              <a:rPr lang="en-US" sz="2800" dirty="0"/>
              <a:t>CIRUCMPOLAR</a:t>
            </a:r>
          </a:p>
        </p:txBody>
      </p:sp>
      <p:sp>
        <p:nvSpPr>
          <p:cNvPr id="12" name="TextBox 11">
            <a:extLst>
              <a:ext uri="{FF2B5EF4-FFF2-40B4-BE49-F238E27FC236}">
                <a16:creationId xmlns:a16="http://schemas.microsoft.com/office/drawing/2014/main" id="{AA070B50-1F17-DB4A-8346-B8F983C6571D}"/>
              </a:ext>
            </a:extLst>
          </p:cNvPr>
          <p:cNvSpPr txBox="1"/>
          <p:nvPr/>
        </p:nvSpPr>
        <p:spPr>
          <a:xfrm>
            <a:off x="3260542" y="2356522"/>
            <a:ext cx="2084225" cy="523220"/>
          </a:xfrm>
          <a:prstGeom prst="rect">
            <a:avLst/>
          </a:prstGeom>
          <a:noFill/>
        </p:spPr>
        <p:txBody>
          <a:bodyPr wrap="none" rtlCol="0">
            <a:spAutoFit/>
          </a:bodyPr>
          <a:lstStyle/>
          <a:p>
            <a:r>
              <a:rPr lang="en-US" sz="2800" dirty="0"/>
              <a:t>INDIGENOUS</a:t>
            </a:r>
            <a:endParaRPr lang="en-US" dirty="0"/>
          </a:p>
        </p:txBody>
      </p:sp>
      <p:sp>
        <p:nvSpPr>
          <p:cNvPr id="13" name="TextBox 12">
            <a:extLst>
              <a:ext uri="{FF2B5EF4-FFF2-40B4-BE49-F238E27FC236}">
                <a16:creationId xmlns:a16="http://schemas.microsoft.com/office/drawing/2014/main" id="{B15EB635-6B94-C445-BBCA-9AF9DD32FFDD}"/>
              </a:ext>
            </a:extLst>
          </p:cNvPr>
          <p:cNvSpPr txBox="1"/>
          <p:nvPr/>
        </p:nvSpPr>
        <p:spPr>
          <a:xfrm>
            <a:off x="298507" y="4692725"/>
            <a:ext cx="3145541" cy="523220"/>
          </a:xfrm>
          <a:prstGeom prst="rect">
            <a:avLst/>
          </a:prstGeom>
          <a:noFill/>
        </p:spPr>
        <p:txBody>
          <a:bodyPr wrap="none" rtlCol="0">
            <a:spAutoFit/>
          </a:bodyPr>
          <a:lstStyle/>
          <a:p>
            <a:r>
              <a:rPr lang="en-US" sz="2800" dirty="0"/>
              <a:t>NORTHERN STUDIES</a:t>
            </a:r>
          </a:p>
        </p:txBody>
      </p:sp>
      <p:sp>
        <p:nvSpPr>
          <p:cNvPr id="15" name="TextBox 14">
            <a:extLst>
              <a:ext uri="{FF2B5EF4-FFF2-40B4-BE49-F238E27FC236}">
                <a16:creationId xmlns:a16="http://schemas.microsoft.com/office/drawing/2014/main" id="{0C9410DD-BC21-914E-A945-27A68626C847}"/>
              </a:ext>
            </a:extLst>
          </p:cNvPr>
          <p:cNvSpPr txBox="1"/>
          <p:nvPr/>
        </p:nvSpPr>
        <p:spPr>
          <a:xfrm>
            <a:off x="5883459" y="2094559"/>
            <a:ext cx="2857642" cy="523220"/>
          </a:xfrm>
          <a:prstGeom prst="rect">
            <a:avLst/>
          </a:prstGeom>
          <a:noFill/>
        </p:spPr>
        <p:txBody>
          <a:bodyPr wrap="none" rtlCol="0">
            <a:spAutoFit/>
          </a:bodyPr>
          <a:lstStyle/>
          <a:p>
            <a:r>
              <a:rPr lang="en-US" sz="2800" dirty="0"/>
              <a:t>NATURAL SCIENCE</a:t>
            </a:r>
          </a:p>
        </p:txBody>
      </p:sp>
      <p:sp>
        <p:nvSpPr>
          <p:cNvPr id="16" name="TextBox 15">
            <a:extLst>
              <a:ext uri="{FF2B5EF4-FFF2-40B4-BE49-F238E27FC236}">
                <a16:creationId xmlns:a16="http://schemas.microsoft.com/office/drawing/2014/main" id="{1999DDB8-0C5F-F64D-85F8-1BBA373059E7}"/>
              </a:ext>
            </a:extLst>
          </p:cNvPr>
          <p:cNvSpPr txBox="1"/>
          <p:nvPr/>
        </p:nvSpPr>
        <p:spPr>
          <a:xfrm>
            <a:off x="6214447" y="4644504"/>
            <a:ext cx="2526654" cy="523220"/>
          </a:xfrm>
          <a:prstGeom prst="rect">
            <a:avLst/>
          </a:prstGeom>
          <a:noFill/>
        </p:spPr>
        <p:txBody>
          <a:bodyPr wrap="none" rtlCol="0">
            <a:spAutoFit/>
          </a:bodyPr>
          <a:lstStyle/>
          <a:p>
            <a:r>
              <a:rPr lang="en-US" sz="2800" dirty="0"/>
              <a:t>SOCIAL SCIENCE</a:t>
            </a:r>
          </a:p>
        </p:txBody>
      </p:sp>
      <p:sp>
        <p:nvSpPr>
          <p:cNvPr id="17" name="TextBox 16">
            <a:extLst>
              <a:ext uri="{FF2B5EF4-FFF2-40B4-BE49-F238E27FC236}">
                <a16:creationId xmlns:a16="http://schemas.microsoft.com/office/drawing/2014/main" id="{70C543A9-E06B-4642-ADA1-4F5C0681FFD0}"/>
              </a:ext>
            </a:extLst>
          </p:cNvPr>
          <p:cNvSpPr txBox="1"/>
          <p:nvPr/>
        </p:nvSpPr>
        <p:spPr>
          <a:xfrm>
            <a:off x="6249539" y="3230381"/>
            <a:ext cx="2079095" cy="523220"/>
          </a:xfrm>
          <a:prstGeom prst="rect">
            <a:avLst/>
          </a:prstGeom>
          <a:noFill/>
        </p:spPr>
        <p:txBody>
          <a:bodyPr wrap="none" rtlCol="0">
            <a:spAutoFit/>
          </a:bodyPr>
          <a:lstStyle/>
          <a:p>
            <a:r>
              <a:rPr lang="en-US" sz="2800" dirty="0"/>
              <a:t>HUMANITIES</a:t>
            </a:r>
          </a:p>
        </p:txBody>
      </p:sp>
    </p:spTree>
    <p:extLst>
      <p:ext uri="{BB962C8B-B14F-4D97-AF65-F5344CB8AC3E}">
        <p14:creationId xmlns:p14="http://schemas.microsoft.com/office/powerpoint/2010/main" val="248032971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descr="Two people sitting at a table looking at papers&#10;&#10;Description automatically generated with medium confidence">
            <a:extLst>
              <a:ext uri="{FF2B5EF4-FFF2-40B4-BE49-F238E27FC236}">
                <a16:creationId xmlns:a16="http://schemas.microsoft.com/office/drawing/2014/main" id="{570BD029-1BCC-D441-B70E-65B69C39B4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icture containing snow, outdoor, sky, mountain&#10;&#10;Description automatically generated">
            <a:extLst>
              <a:ext uri="{FF2B5EF4-FFF2-40B4-BE49-F238E27FC236}">
                <a16:creationId xmlns:a16="http://schemas.microsoft.com/office/drawing/2014/main" id="{BC67FFDA-C00C-6142-A17E-A1E9BD8C46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extBox 1">
            <a:extLst>
              <a:ext uri="{FF2B5EF4-FFF2-40B4-BE49-F238E27FC236}">
                <a16:creationId xmlns:a16="http://schemas.microsoft.com/office/drawing/2014/main" id="{658AA1CF-050D-1C4D-A7B9-19ED7FBD3983}"/>
              </a:ext>
            </a:extLst>
          </p:cNvPr>
          <p:cNvSpPr txBox="1"/>
          <p:nvPr/>
        </p:nvSpPr>
        <p:spPr>
          <a:xfrm>
            <a:off x="237569" y="367956"/>
            <a:ext cx="3953431" cy="1841692"/>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100" b="1" dirty="0">
                <a:latin typeface="Calibri" panose="020F0502020204030204" pitchFamily="34" charset="0"/>
                <a:ea typeface="+mj-ea"/>
                <a:cs typeface="Calibri" panose="020F0502020204030204" pitchFamily="34" charset="0"/>
              </a:rPr>
              <a:t>Dr. Gail </a:t>
            </a:r>
            <a:r>
              <a:rPr lang="en-US" sz="2100" b="1" dirty="0" err="1">
                <a:latin typeface="Calibri" panose="020F0502020204030204" pitchFamily="34" charset="0"/>
                <a:ea typeface="+mj-ea"/>
                <a:cs typeface="Calibri" panose="020F0502020204030204" pitchFamily="34" charset="0"/>
              </a:rPr>
              <a:t>Fondahl</a:t>
            </a:r>
            <a:r>
              <a:rPr lang="en-US" sz="2100" b="1" dirty="0">
                <a:latin typeface="Calibri" panose="020F0502020204030204" pitchFamily="34" charset="0"/>
                <a:ea typeface="+mj-ea"/>
                <a:cs typeface="Calibri" panose="020F0502020204030204" pitchFamily="34" charset="0"/>
              </a:rPr>
              <a:t>  (PI)</a:t>
            </a:r>
          </a:p>
          <a:p>
            <a:pPr defTabSz="914400">
              <a:lnSpc>
                <a:spcPct val="90000"/>
              </a:lnSpc>
              <a:spcBef>
                <a:spcPct val="0"/>
              </a:spcBef>
              <a:spcAft>
                <a:spcPts val="600"/>
              </a:spcAft>
            </a:pPr>
            <a:r>
              <a:rPr lang="en-US" sz="1500" b="1" dirty="0">
                <a:latin typeface="Calibri" panose="020F0502020204030204" pitchFamily="34" charset="0"/>
                <a:ea typeface="+mj-ea"/>
                <a:cs typeface="Calibri" panose="020F0502020204030204" pitchFamily="34" charset="0"/>
              </a:rPr>
              <a:t>(Geography, Earth &amp; Environmental Sciences)</a:t>
            </a:r>
          </a:p>
          <a:p>
            <a:pPr defTabSz="914400">
              <a:lnSpc>
                <a:spcPct val="90000"/>
              </a:lnSpc>
              <a:spcBef>
                <a:spcPct val="0"/>
              </a:spcBef>
              <a:spcAft>
                <a:spcPts val="600"/>
              </a:spcAft>
            </a:pPr>
            <a:r>
              <a:rPr lang="en-US" sz="2100" b="1" kern="1200" dirty="0">
                <a:solidFill>
                  <a:schemeClr val="tx1"/>
                </a:solidFill>
                <a:latin typeface="Calibri" panose="020F0502020204030204" pitchFamily="34" charset="0"/>
                <a:ea typeface="+mj-ea"/>
                <a:cs typeface="Calibri" panose="020F0502020204030204" pitchFamily="34" charset="0"/>
              </a:rPr>
              <a:t>﻿</a:t>
            </a:r>
          </a:p>
          <a:p>
            <a:pPr defTabSz="914400">
              <a:lnSpc>
                <a:spcPct val="90000"/>
              </a:lnSpc>
              <a:spcBef>
                <a:spcPct val="0"/>
              </a:spcBef>
              <a:spcAft>
                <a:spcPts val="600"/>
              </a:spcAft>
            </a:pPr>
            <a:r>
              <a:rPr lang="en-US" sz="2200" b="1" kern="1200" dirty="0">
                <a:solidFill>
                  <a:schemeClr val="tx1"/>
                </a:solidFill>
                <a:latin typeface="Calibri" panose="020F0502020204030204" pitchFamily="34" charset="0"/>
                <a:ea typeface="+mj-ea"/>
                <a:cs typeface="Calibri" panose="020F0502020204030204" pitchFamily="34" charset="0"/>
              </a:rPr>
              <a:t>INDIGENOUS TERRITORIAL RIGHTS IN THE RUSSIAN FEDERATION: </a:t>
            </a:r>
          </a:p>
          <a:p>
            <a:pPr defTabSz="914400">
              <a:lnSpc>
                <a:spcPct val="90000"/>
              </a:lnSpc>
              <a:spcBef>
                <a:spcPct val="0"/>
              </a:spcBef>
              <a:spcAft>
                <a:spcPts val="600"/>
              </a:spcAft>
            </a:pPr>
            <a:r>
              <a:rPr lang="en-US" sz="2200" b="1" kern="1200" dirty="0">
                <a:solidFill>
                  <a:schemeClr val="tx1"/>
                </a:solidFill>
                <a:latin typeface="Calibri" panose="020F0502020204030204" pitchFamily="34" charset="0"/>
                <a:ea typeface="+mj-ea"/>
                <a:cs typeface="Calibri" panose="020F0502020204030204" pitchFamily="34" charset="0"/>
              </a:rPr>
              <a:t>A QUARTER CENTURY ONWARD </a:t>
            </a:r>
            <a:endParaRPr lang="en-US" sz="2200" kern="1200" dirty="0">
              <a:solidFill>
                <a:schemeClr val="tx1"/>
              </a:solidFill>
              <a:latin typeface="Calibri" panose="020F0502020204030204" pitchFamily="34" charset="0"/>
              <a:ea typeface="+mj-ea"/>
              <a:cs typeface="Calibri" panose="020F0502020204030204" pitchFamily="34" charset="0"/>
            </a:endParaRPr>
          </a:p>
          <a:p>
            <a:pPr defTabSz="914400">
              <a:lnSpc>
                <a:spcPct val="90000"/>
              </a:lnSpc>
              <a:spcBef>
                <a:spcPct val="0"/>
              </a:spcBef>
              <a:spcAft>
                <a:spcPts val="600"/>
              </a:spcAft>
            </a:pPr>
            <a:endParaRPr lang="en-US" sz="21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F833CAEB-0014-F446-A04B-A34BDD330B1F}"/>
              </a:ext>
            </a:extLst>
          </p:cNvPr>
          <p:cNvSpPr txBox="1"/>
          <p:nvPr/>
        </p:nvSpPr>
        <p:spPr>
          <a:xfrm>
            <a:off x="237569" y="2209648"/>
            <a:ext cx="3623486" cy="3567174"/>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000" dirty="0">
                <a:latin typeface="Calibri" panose="020F0502020204030204" pitchFamily="34" charset="0"/>
                <a:cs typeface="Calibri" panose="020F0502020204030204" pitchFamily="34" charset="0"/>
              </a:rPr>
              <a:t>A suite of legal acts at both the federal and sub-federal level guide Indigenous rights to land and resources in Russia. Who has input into the drafting of these laws? How are they invoked, interpreted and implemented? And how are they evaluated by those Indigenous persons who seek to use them? Our research seeks to answer these questions, with attention to differences across space</a:t>
            </a:r>
            <a:r>
              <a:rPr lang="en-US" sz="1700"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97A60179-53AF-8E42-808B-6393B225C4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1" y="5842149"/>
            <a:ext cx="9144000" cy="1101905"/>
          </a:xfrm>
          <a:prstGeom prst="rect">
            <a:avLst/>
          </a:prstGeom>
        </p:spPr>
      </p:pic>
    </p:spTree>
    <p:extLst>
      <p:ext uri="{BB962C8B-B14F-4D97-AF65-F5344CB8AC3E}">
        <p14:creationId xmlns:p14="http://schemas.microsoft.com/office/powerpoint/2010/main" val="227198638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426D"/>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673AF4-B6A9-4F60-A464-E790780E475E}"/>
              </a:ext>
            </a:extLst>
          </p:cNvPr>
          <p:cNvSpPr/>
          <p:nvPr/>
        </p:nvSpPr>
        <p:spPr>
          <a:xfrm>
            <a:off x="258985" y="768546"/>
            <a:ext cx="8776032" cy="5471033"/>
          </a:xfrm>
          <a:prstGeom prst="roundRect">
            <a:avLst/>
          </a:prstGeom>
          <a:solidFill>
            <a:srgbClr val="1568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B1C66567-6F97-4C4E-A12F-560187EE296C}"/>
              </a:ext>
            </a:extLst>
          </p:cNvPr>
          <p:cNvSpPr/>
          <p:nvPr/>
        </p:nvSpPr>
        <p:spPr>
          <a:xfrm>
            <a:off x="0" y="6496410"/>
            <a:ext cx="9144000" cy="36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4" name="TextBox 3">
            <a:extLst>
              <a:ext uri="{FF2B5EF4-FFF2-40B4-BE49-F238E27FC236}">
                <a16:creationId xmlns:a16="http://schemas.microsoft.com/office/drawing/2014/main" id="{27F60B62-8B4B-4DDE-8D0A-586033D81B20}"/>
              </a:ext>
            </a:extLst>
          </p:cNvPr>
          <p:cNvSpPr txBox="1"/>
          <p:nvPr/>
        </p:nvSpPr>
        <p:spPr>
          <a:xfrm>
            <a:off x="1814499" y="182938"/>
            <a:ext cx="5515002" cy="461665"/>
          </a:xfrm>
          <a:prstGeom prst="rect">
            <a:avLst/>
          </a:prstGeom>
          <a:noFill/>
        </p:spPr>
        <p:txBody>
          <a:bodyPr wrap="square">
            <a:spAutoFit/>
          </a:bodyPr>
          <a:lstStyle/>
          <a:p>
            <a:pPr algn="ctr"/>
            <a:r>
              <a:rPr lang="en-CA" sz="2400" b="1" dirty="0">
                <a:latin typeface="Arial" panose="020B0604020202020204" pitchFamily="34" charset="0"/>
                <a:cs typeface="Arial" panose="020B0604020202020204" pitchFamily="34" charset="0"/>
              </a:rPr>
              <a:t>ARCTIC MARINE ECOSYSTEMS</a:t>
            </a:r>
          </a:p>
        </p:txBody>
      </p:sp>
      <p:pic>
        <p:nvPicPr>
          <p:cNvPr id="41" name="Picture 40" descr="Graphical user interface&#10;&#10;Description automatically generated with low confidence">
            <a:extLst>
              <a:ext uri="{FF2B5EF4-FFF2-40B4-BE49-F238E27FC236}">
                <a16:creationId xmlns:a16="http://schemas.microsoft.com/office/drawing/2014/main" id="{C50E2EBF-5144-4C30-8EFD-715330CCB1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23" y="6553987"/>
            <a:ext cx="1423056" cy="270221"/>
          </a:xfrm>
          <a:prstGeom prst="rect">
            <a:avLst/>
          </a:prstGeom>
        </p:spPr>
      </p:pic>
      <p:sp>
        <p:nvSpPr>
          <p:cNvPr id="42" name="TextBox 41">
            <a:extLst>
              <a:ext uri="{FF2B5EF4-FFF2-40B4-BE49-F238E27FC236}">
                <a16:creationId xmlns:a16="http://schemas.microsoft.com/office/drawing/2014/main" id="{F62F3EBA-ECB6-472C-B97E-3D787CE48773}"/>
              </a:ext>
            </a:extLst>
          </p:cNvPr>
          <p:cNvSpPr txBox="1"/>
          <p:nvPr/>
        </p:nvSpPr>
        <p:spPr>
          <a:xfrm>
            <a:off x="1560191" y="6570390"/>
            <a:ext cx="7542110" cy="215444"/>
          </a:xfrm>
          <a:prstGeom prst="rect">
            <a:avLst/>
          </a:prstGeom>
          <a:noFill/>
        </p:spPr>
        <p:txBody>
          <a:bodyPr wrap="square" rtlCol="0">
            <a:spAutoFit/>
          </a:bodyPr>
          <a:lstStyle/>
          <a:p>
            <a:r>
              <a:rPr lang="en-CA" sz="800" dirty="0" err="1">
                <a:solidFill>
                  <a:srgbClr val="0D426D"/>
                </a:solidFill>
                <a:latin typeface="Arial" panose="020B0604020202020204" pitchFamily="34" charset="0"/>
                <a:ea typeface="Calibri" panose="020F0502020204030204" pitchFamily="34" charset="0"/>
                <a:cs typeface="Arial" panose="020B0604020202020204" pitchFamily="34" charset="0"/>
              </a:rPr>
              <a:t>ArcticNet</a:t>
            </a:r>
            <a:r>
              <a:rPr lang="en-CA" sz="800" dirty="0">
                <a:solidFill>
                  <a:srgbClr val="0D426D"/>
                </a:solidFill>
                <a:latin typeface="Arial" panose="020B0604020202020204" pitchFamily="34" charset="0"/>
                <a:ea typeface="Calibri" panose="020F0502020204030204" pitchFamily="34" charset="0"/>
                <a:cs typeface="Arial" panose="020B0604020202020204" pitchFamily="34" charset="0"/>
              </a:rPr>
              <a:t> Project Number 33: Using Co-Produced Knowledge to Understand and Manage Subsistence Marine Harvests in a Changing Climate</a:t>
            </a:r>
            <a:endParaRPr lang="en-CA" sz="800" dirty="0">
              <a:solidFill>
                <a:srgbClr val="0D426D"/>
              </a:solidFill>
            </a:endParaRPr>
          </a:p>
        </p:txBody>
      </p:sp>
      <p:grpSp>
        <p:nvGrpSpPr>
          <p:cNvPr id="377" name="Group 376">
            <a:extLst>
              <a:ext uri="{FF2B5EF4-FFF2-40B4-BE49-F238E27FC236}">
                <a16:creationId xmlns:a16="http://schemas.microsoft.com/office/drawing/2014/main" id="{1C03A02A-E8D4-46D1-B687-2BF4D3D76E85}"/>
              </a:ext>
            </a:extLst>
          </p:cNvPr>
          <p:cNvGrpSpPr/>
          <p:nvPr/>
        </p:nvGrpSpPr>
        <p:grpSpPr>
          <a:xfrm>
            <a:off x="2078814" y="3789627"/>
            <a:ext cx="2167178" cy="1477971"/>
            <a:chOff x="625009" y="4432162"/>
            <a:chExt cx="2016827" cy="1359647"/>
          </a:xfrm>
        </p:grpSpPr>
        <p:sp>
          <p:nvSpPr>
            <p:cNvPr id="258" name="Rectangle 257">
              <a:extLst>
                <a:ext uri="{FF2B5EF4-FFF2-40B4-BE49-F238E27FC236}">
                  <a16:creationId xmlns:a16="http://schemas.microsoft.com/office/drawing/2014/main" id="{F3319A18-1011-4D4E-813B-6332B43E585A}"/>
                </a:ext>
              </a:extLst>
            </p:cNvPr>
            <p:cNvSpPr/>
            <p:nvPr/>
          </p:nvSpPr>
          <p:spPr>
            <a:xfrm>
              <a:off x="625009" y="4432162"/>
              <a:ext cx="2016827" cy="1359647"/>
            </a:xfrm>
            <a:prstGeom prst="rect">
              <a:avLst/>
            </a:prstGeom>
            <a:solidFill>
              <a:srgbClr val="0D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7" name="Rectangle 296">
              <a:extLst>
                <a:ext uri="{FF2B5EF4-FFF2-40B4-BE49-F238E27FC236}">
                  <a16:creationId xmlns:a16="http://schemas.microsoft.com/office/drawing/2014/main" id="{E6829637-2C98-4AD6-A70C-1777B1F65DD3}"/>
                </a:ext>
              </a:extLst>
            </p:cNvPr>
            <p:cNvSpPr/>
            <p:nvPr/>
          </p:nvSpPr>
          <p:spPr>
            <a:xfrm>
              <a:off x="1869572" y="4444296"/>
              <a:ext cx="770476" cy="506117"/>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86" name="Picture 385" descr="A picture containing tree, person, outdoor, snow&#10;&#10;Description automatically generated">
            <a:extLst>
              <a:ext uri="{FF2B5EF4-FFF2-40B4-BE49-F238E27FC236}">
                <a16:creationId xmlns:a16="http://schemas.microsoft.com/office/drawing/2014/main" id="{BAF66E97-9265-4F5C-92C7-87BD8056F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6165" y="73857"/>
            <a:ext cx="624867" cy="654132"/>
          </a:xfrm>
          <a:prstGeom prst="roundRect">
            <a:avLst/>
          </a:prstGeom>
          <a:effectLst/>
        </p:spPr>
      </p:pic>
      <p:sp>
        <p:nvSpPr>
          <p:cNvPr id="389" name="TextBox 388">
            <a:extLst>
              <a:ext uri="{FF2B5EF4-FFF2-40B4-BE49-F238E27FC236}">
                <a16:creationId xmlns:a16="http://schemas.microsoft.com/office/drawing/2014/main" id="{0359D5B0-8175-4418-BAE9-EC128AA10ACD}"/>
              </a:ext>
            </a:extLst>
          </p:cNvPr>
          <p:cNvSpPr txBox="1"/>
          <p:nvPr/>
        </p:nvSpPr>
        <p:spPr>
          <a:xfrm>
            <a:off x="7961474" y="246167"/>
            <a:ext cx="1077032" cy="461665"/>
          </a:xfrm>
          <a:prstGeom prst="rect">
            <a:avLst/>
          </a:prstGeom>
          <a:noFill/>
        </p:spPr>
        <p:txBody>
          <a:bodyPr wrap="square">
            <a:spAutoFit/>
          </a:bodyPr>
          <a:lstStyle/>
          <a:p>
            <a:pPr algn="ctr"/>
            <a:r>
              <a:rPr lang="en-CA" sz="800" b="1" dirty="0">
                <a:solidFill>
                  <a:srgbClr val="F2F2F2"/>
                </a:solidFill>
                <a:latin typeface="Arial" panose="020B0604020202020204" pitchFamily="34" charset="0"/>
                <a:cs typeface="Arial" panose="020B0604020202020204" pitchFamily="34" charset="0"/>
              </a:rPr>
              <a:t>Stephanie Chan</a:t>
            </a:r>
          </a:p>
          <a:p>
            <a:pPr algn="ctr"/>
            <a:r>
              <a:rPr lang="en-CA" sz="800" b="1" dirty="0">
                <a:solidFill>
                  <a:srgbClr val="F2F2F2"/>
                </a:solidFill>
                <a:latin typeface="Arial" panose="020B0604020202020204" pitchFamily="34" charset="0"/>
                <a:cs typeface="Arial" panose="020B0604020202020204" pitchFamily="34" charset="0"/>
              </a:rPr>
              <a:t>MSc NRES </a:t>
            </a:r>
          </a:p>
          <a:p>
            <a:pPr algn="ctr"/>
            <a:r>
              <a:rPr lang="en-CA" sz="800" b="1" dirty="0">
                <a:solidFill>
                  <a:srgbClr val="F2F2F2"/>
                </a:solidFill>
                <a:latin typeface="Arial" panose="020B0604020202020204" pitchFamily="34" charset="0"/>
                <a:cs typeface="Arial" panose="020B0604020202020204" pitchFamily="34" charset="0"/>
              </a:rPr>
              <a:t>schan@unbc.ca</a:t>
            </a:r>
          </a:p>
        </p:txBody>
      </p:sp>
      <p:grpSp>
        <p:nvGrpSpPr>
          <p:cNvPr id="8" name="Group 7">
            <a:extLst>
              <a:ext uri="{FF2B5EF4-FFF2-40B4-BE49-F238E27FC236}">
                <a16:creationId xmlns:a16="http://schemas.microsoft.com/office/drawing/2014/main" id="{2398A3A8-1C78-4BAD-85F6-FC6C05EDB7FF}"/>
              </a:ext>
            </a:extLst>
          </p:cNvPr>
          <p:cNvGrpSpPr/>
          <p:nvPr/>
        </p:nvGrpSpPr>
        <p:grpSpPr>
          <a:xfrm>
            <a:off x="519448" y="1189710"/>
            <a:ext cx="3911243" cy="4838828"/>
            <a:chOff x="539118" y="1111052"/>
            <a:chExt cx="3911243" cy="4838828"/>
          </a:xfrm>
        </p:grpSpPr>
        <p:sp>
          <p:nvSpPr>
            <p:cNvPr id="48" name="TextBox 47">
              <a:extLst>
                <a:ext uri="{FF2B5EF4-FFF2-40B4-BE49-F238E27FC236}">
                  <a16:creationId xmlns:a16="http://schemas.microsoft.com/office/drawing/2014/main" id="{B685737C-3E42-498E-A5D4-3A6AB2E45715}"/>
                </a:ext>
              </a:extLst>
            </p:cNvPr>
            <p:cNvSpPr txBox="1"/>
            <p:nvPr/>
          </p:nvSpPr>
          <p:spPr>
            <a:xfrm>
              <a:off x="598274" y="3008714"/>
              <a:ext cx="3852087" cy="307777"/>
            </a:xfrm>
            <a:prstGeom prst="rect">
              <a:avLst/>
            </a:prstGeom>
            <a:noFill/>
          </p:spPr>
          <p:txBody>
            <a:bodyPr wrap="square">
              <a:spAutoFit/>
            </a:bodyPr>
            <a:lstStyle/>
            <a:p>
              <a:r>
                <a:rPr lang="en-CA" sz="1400" b="1" dirty="0">
                  <a:solidFill>
                    <a:schemeClr val="bg1"/>
                  </a:solidFill>
                  <a:latin typeface="Arial" panose="020B0604020202020204" pitchFamily="34" charset="0"/>
                  <a:cs typeface="Arial" panose="020B0604020202020204" pitchFamily="34" charset="0"/>
                </a:rPr>
                <a:t>CHANGES IN ABUNDANCE AND SIZE</a:t>
              </a:r>
            </a:p>
          </p:txBody>
        </p:sp>
        <p:sp>
          <p:nvSpPr>
            <p:cNvPr id="49" name="TextBox 48">
              <a:extLst>
                <a:ext uri="{FF2B5EF4-FFF2-40B4-BE49-F238E27FC236}">
                  <a16:creationId xmlns:a16="http://schemas.microsoft.com/office/drawing/2014/main" id="{1CF94485-5AF5-43EA-BF3C-EE6B8D9FA437}"/>
                </a:ext>
              </a:extLst>
            </p:cNvPr>
            <p:cNvSpPr txBox="1"/>
            <p:nvPr/>
          </p:nvSpPr>
          <p:spPr>
            <a:xfrm>
              <a:off x="603787" y="1111052"/>
              <a:ext cx="3436455" cy="523220"/>
            </a:xfrm>
            <a:prstGeom prst="rect">
              <a:avLst/>
            </a:prstGeom>
            <a:noFill/>
          </p:spPr>
          <p:txBody>
            <a:bodyPr wrap="square">
              <a:spAutoFit/>
            </a:bodyPr>
            <a:lstStyle/>
            <a:p>
              <a:r>
                <a:rPr lang="en-CA" sz="1400" b="1" dirty="0">
                  <a:solidFill>
                    <a:schemeClr val="bg1"/>
                  </a:solidFill>
                  <a:latin typeface="Arial" panose="020B0604020202020204" pitchFamily="34" charset="0"/>
                  <a:cs typeface="Arial" panose="020B0604020202020204" pitchFamily="34" charset="0"/>
                </a:rPr>
                <a:t>LIMITED KNOWLEDGE ON COASTAL MARINE ECOSYSTEMS</a:t>
              </a:r>
            </a:p>
          </p:txBody>
        </p:sp>
        <p:pic>
          <p:nvPicPr>
            <p:cNvPr id="370" name="Picture 369">
              <a:extLst>
                <a:ext uri="{FF2B5EF4-FFF2-40B4-BE49-F238E27FC236}">
                  <a16:creationId xmlns:a16="http://schemas.microsoft.com/office/drawing/2014/main" id="{6B21AA23-65ED-404E-B401-69D1B07F49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3923" y="3686021"/>
              <a:ext cx="2218837" cy="1520547"/>
            </a:xfrm>
            <a:prstGeom prst="rect">
              <a:avLst/>
            </a:prstGeom>
          </p:spPr>
        </p:pic>
        <p:pic>
          <p:nvPicPr>
            <p:cNvPr id="392" name="Graphic 391" descr="Marker with solid fill">
              <a:extLst>
                <a:ext uri="{FF2B5EF4-FFF2-40B4-BE49-F238E27FC236}">
                  <a16:creationId xmlns:a16="http://schemas.microsoft.com/office/drawing/2014/main" id="{A785278A-21F8-4910-AF12-477BCE01E72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7592" y="4330727"/>
              <a:ext cx="199284" cy="198065"/>
            </a:xfrm>
            <a:prstGeom prst="rect">
              <a:avLst/>
            </a:prstGeom>
          </p:spPr>
        </p:pic>
        <p:sp>
          <p:nvSpPr>
            <p:cNvPr id="400" name="TextBox 399">
              <a:extLst>
                <a:ext uri="{FF2B5EF4-FFF2-40B4-BE49-F238E27FC236}">
                  <a16:creationId xmlns:a16="http://schemas.microsoft.com/office/drawing/2014/main" id="{A1F2B352-80CF-4EA9-B836-500DB6946485}"/>
                </a:ext>
              </a:extLst>
            </p:cNvPr>
            <p:cNvSpPr txBox="1"/>
            <p:nvPr/>
          </p:nvSpPr>
          <p:spPr>
            <a:xfrm>
              <a:off x="605894" y="3244645"/>
              <a:ext cx="3257088" cy="400110"/>
            </a:xfrm>
            <a:prstGeom prst="rect">
              <a:avLst/>
            </a:prstGeom>
            <a:noFill/>
          </p:spPr>
          <p:txBody>
            <a:bodyPr wrap="square">
              <a:spAutoFit/>
            </a:bodyPr>
            <a:lstStyle/>
            <a:p>
              <a:r>
                <a:rPr lang="en-CA" sz="1000" dirty="0">
                  <a:solidFill>
                    <a:schemeClr val="bg1"/>
                  </a:solidFill>
                  <a:latin typeface="Arial" panose="020B0604020202020204" pitchFamily="34" charset="0"/>
                  <a:ea typeface="Microsoft JhengHei UI" panose="020B0604030504040204" pitchFamily="34" charset="-120"/>
                  <a:cs typeface="Arial" panose="020B0604020202020204" pitchFamily="34" charset="0"/>
                </a:rPr>
                <a:t>of fish have been reported by Inuit in the western Canadian Arctic.</a:t>
              </a:r>
            </a:p>
          </p:txBody>
        </p:sp>
        <p:sp>
          <p:nvSpPr>
            <p:cNvPr id="35" name="Isosceles Triangle 34">
              <a:extLst>
                <a:ext uri="{FF2B5EF4-FFF2-40B4-BE49-F238E27FC236}">
                  <a16:creationId xmlns:a16="http://schemas.microsoft.com/office/drawing/2014/main" id="{2A2F36DA-F7EB-4AF9-B949-E84C0C2291C7}"/>
                </a:ext>
              </a:extLst>
            </p:cNvPr>
            <p:cNvSpPr/>
            <p:nvPr/>
          </p:nvSpPr>
          <p:spPr>
            <a:xfrm rot="2649314" flipH="1">
              <a:off x="1823197" y="4112674"/>
              <a:ext cx="424693" cy="1766344"/>
            </a:xfrm>
            <a:prstGeom prst="triangle">
              <a:avLst>
                <a:gd name="adj" fmla="val 0"/>
              </a:avLst>
            </a:prstGeom>
            <a:solidFill>
              <a:srgbClr val="0D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80" name="Group 379">
              <a:extLst>
                <a:ext uri="{FF2B5EF4-FFF2-40B4-BE49-F238E27FC236}">
                  <a16:creationId xmlns:a16="http://schemas.microsoft.com/office/drawing/2014/main" id="{CB63D3AD-D645-4A35-B4BF-7ED14E2B5812}"/>
                </a:ext>
              </a:extLst>
            </p:cNvPr>
            <p:cNvGrpSpPr/>
            <p:nvPr/>
          </p:nvGrpSpPr>
          <p:grpSpPr>
            <a:xfrm>
              <a:off x="539118" y="4754853"/>
              <a:ext cx="1232216" cy="1195027"/>
              <a:chOff x="827790" y="4991691"/>
              <a:chExt cx="1043569" cy="1044042"/>
            </a:xfrm>
          </p:grpSpPr>
          <p:sp>
            <p:nvSpPr>
              <p:cNvPr id="372" name="Oval 371">
                <a:extLst>
                  <a:ext uri="{FF2B5EF4-FFF2-40B4-BE49-F238E27FC236}">
                    <a16:creationId xmlns:a16="http://schemas.microsoft.com/office/drawing/2014/main" id="{C9C00C65-D3F3-4027-B3C6-C0A1527BC55D}"/>
                  </a:ext>
                </a:extLst>
              </p:cNvPr>
              <p:cNvSpPr/>
              <p:nvPr/>
            </p:nvSpPr>
            <p:spPr>
              <a:xfrm>
                <a:off x="827790" y="4991691"/>
                <a:ext cx="1043569" cy="1044042"/>
              </a:xfrm>
              <a:prstGeom prst="ellipse">
                <a:avLst/>
              </a:prstGeom>
              <a:solidFill>
                <a:srgbClr val="0D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descr="Fish with solid fill">
                <a:extLst>
                  <a:ext uri="{FF2B5EF4-FFF2-40B4-BE49-F238E27FC236}">
                    <a16:creationId xmlns:a16="http://schemas.microsoft.com/office/drawing/2014/main" id="{C9C4CCB6-9147-41E7-84D1-16727F82E75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321980" y="5572380"/>
                <a:ext cx="383158" cy="383158"/>
              </a:xfrm>
              <a:prstGeom prst="rect">
                <a:avLst/>
              </a:prstGeom>
            </p:spPr>
          </p:pic>
          <p:pic>
            <p:nvPicPr>
              <p:cNvPr id="373" name="Graphic 372" descr="Fish with solid fill">
                <a:extLst>
                  <a:ext uri="{FF2B5EF4-FFF2-40B4-BE49-F238E27FC236}">
                    <a16:creationId xmlns:a16="http://schemas.microsoft.com/office/drawing/2014/main" id="{3C3B97DC-5555-4421-94CA-8979F36238D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058475" y="5125979"/>
                <a:ext cx="277377" cy="277377"/>
              </a:xfrm>
              <a:prstGeom prst="rect">
                <a:avLst/>
              </a:prstGeom>
            </p:spPr>
          </p:pic>
          <p:pic>
            <p:nvPicPr>
              <p:cNvPr id="374" name="Graphic 373" descr="Fish with solid fill">
                <a:extLst>
                  <a:ext uri="{FF2B5EF4-FFF2-40B4-BE49-F238E27FC236}">
                    <a16:creationId xmlns:a16="http://schemas.microsoft.com/office/drawing/2014/main" id="{3DE1AF6C-35A3-4BC6-B23C-8B257DDF42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355010" y="5125175"/>
                <a:ext cx="391038" cy="391038"/>
              </a:xfrm>
              <a:prstGeom prst="rect">
                <a:avLst/>
              </a:prstGeom>
            </p:spPr>
          </p:pic>
          <p:pic>
            <p:nvPicPr>
              <p:cNvPr id="376" name="Graphic 375" descr="Fish with solid fill">
                <a:extLst>
                  <a:ext uri="{FF2B5EF4-FFF2-40B4-BE49-F238E27FC236}">
                    <a16:creationId xmlns:a16="http://schemas.microsoft.com/office/drawing/2014/main" id="{C573978E-8628-44A5-AD79-3E90F2D6FF2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897214" y="5266350"/>
                <a:ext cx="499158" cy="499158"/>
              </a:xfrm>
              <a:prstGeom prst="rect">
                <a:avLst/>
              </a:prstGeom>
            </p:spPr>
          </p:pic>
          <p:pic>
            <p:nvPicPr>
              <p:cNvPr id="378" name="Graphic 377" descr="Fish with solid fill">
                <a:extLst>
                  <a:ext uri="{FF2B5EF4-FFF2-40B4-BE49-F238E27FC236}">
                    <a16:creationId xmlns:a16="http://schemas.microsoft.com/office/drawing/2014/main" id="{C8BCB157-519A-438E-9905-03B04E4C39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447088" y="5401744"/>
                <a:ext cx="277377" cy="277377"/>
              </a:xfrm>
              <a:prstGeom prst="rect">
                <a:avLst/>
              </a:prstGeom>
            </p:spPr>
          </p:pic>
          <p:pic>
            <p:nvPicPr>
              <p:cNvPr id="379" name="Graphic 378" descr="Fish with solid fill">
                <a:extLst>
                  <a:ext uri="{FF2B5EF4-FFF2-40B4-BE49-F238E27FC236}">
                    <a16:creationId xmlns:a16="http://schemas.microsoft.com/office/drawing/2014/main" id="{4AA9FB60-C576-45FD-89DB-78B02F82685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953787" y="5611282"/>
                <a:ext cx="277377" cy="277377"/>
              </a:xfrm>
              <a:prstGeom prst="rect">
                <a:avLst/>
              </a:prstGeom>
            </p:spPr>
          </p:pic>
        </p:grpSp>
        <p:grpSp>
          <p:nvGrpSpPr>
            <p:cNvPr id="63" name="Group 62">
              <a:extLst>
                <a:ext uri="{FF2B5EF4-FFF2-40B4-BE49-F238E27FC236}">
                  <a16:creationId xmlns:a16="http://schemas.microsoft.com/office/drawing/2014/main" id="{F0B7C09A-4817-4F22-9144-4B336E3E9ABC}"/>
                </a:ext>
              </a:extLst>
            </p:cNvPr>
            <p:cNvGrpSpPr/>
            <p:nvPr/>
          </p:nvGrpSpPr>
          <p:grpSpPr>
            <a:xfrm>
              <a:off x="1757496" y="1895121"/>
              <a:ext cx="1358201" cy="649393"/>
              <a:chOff x="1407224" y="1679942"/>
              <a:chExt cx="1358201" cy="649393"/>
            </a:xfrm>
          </p:grpSpPr>
          <p:sp>
            <p:nvSpPr>
              <p:cNvPr id="54" name="Oval 53">
                <a:extLst>
                  <a:ext uri="{FF2B5EF4-FFF2-40B4-BE49-F238E27FC236}">
                    <a16:creationId xmlns:a16="http://schemas.microsoft.com/office/drawing/2014/main" id="{1BBC244D-E440-4AFF-93D3-C9BD522EBEBD}"/>
                  </a:ext>
                </a:extLst>
              </p:cNvPr>
              <p:cNvSpPr/>
              <p:nvPr/>
            </p:nvSpPr>
            <p:spPr>
              <a:xfrm>
                <a:off x="1712967" y="1679942"/>
                <a:ext cx="663105" cy="649393"/>
              </a:xfrm>
              <a:prstGeom prst="ellipse">
                <a:avLst/>
              </a:prstGeom>
              <a:solidFill>
                <a:srgbClr val="0D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Freeform: Shape 44">
                <a:extLst>
                  <a:ext uri="{FF2B5EF4-FFF2-40B4-BE49-F238E27FC236}">
                    <a16:creationId xmlns:a16="http://schemas.microsoft.com/office/drawing/2014/main" id="{CD50AC21-7417-4FAA-B52D-842A1B7896C8}"/>
                  </a:ext>
                </a:extLst>
              </p:cNvPr>
              <p:cNvSpPr/>
              <p:nvPr/>
            </p:nvSpPr>
            <p:spPr>
              <a:xfrm>
                <a:off x="1407224" y="1771776"/>
                <a:ext cx="354901" cy="393574"/>
              </a:xfrm>
              <a:custGeom>
                <a:avLst/>
                <a:gdLst>
                  <a:gd name="connsiteX0" fmla="*/ 0 w 504825"/>
                  <a:gd name="connsiteY0" fmla="*/ 393574 h 393574"/>
                  <a:gd name="connsiteX1" fmla="*/ 95250 w 504825"/>
                  <a:gd name="connsiteY1" fmla="*/ 139574 h 393574"/>
                  <a:gd name="connsiteX2" fmla="*/ 295275 w 504825"/>
                  <a:gd name="connsiteY2" fmla="*/ 190374 h 393574"/>
                  <a:gd name="connsiteX3" fmla="*/ 409575 w 504825"/>
                  <a:gd name="connsiteY3" fmla="*/ 3049 h 393574"/>
                  <a:gd name="connsiteX4" fmla="*/ 504825 w 504825"/>
                  <a:gd name="connsiteY4" fmla="*/ 91949 h 39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 h="393574">
                    <a:moveTo>
                      <a:pt x="0" y="393574"/>
                    </a:moveTo>
                    <a:cubicBezTo>
                      <a:pt x="23019" y="283507"/>
                      <a:pt x="46038" y="173441"/>
                      <a:pt x="95250" y="139574"/>
                    </a:cubicBezTo>
                    <a:cubicBezTo>
                      <a:pt x="144463" y="105707"/>
                      <a:pt x="242888" y="213128"/>
                      <a:pt x="295275" y="190374"/>
                    </a:cubicBezTo>
                    <a:cubicBezTo>
                      <a:pt x="347663" y="167620"/>
                      <a:pt x="374650" y="19453"/>
                      <a:pt x="409575" y="3049"/>
                    </a:cubicBezTo>
                    <a:cubicBezTo>
                      <a:pt x="444500" y="-13355"/>
                      <a:pt x="474662" y="39297"/>
                      <a:pt x="504825" y="91949"/>
                    </a:cubicBezTo>
                  </a:path>
                </a:pathLst>
              </a:custGeom>
              <a:noFill/>
              <a:ln>
                <a:solidFill>
                  <a:srgbClr val="F2F2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Freeform: Shape 46">
                <a:extLst>
                  <a:ext uri="{FF2B5EF4-FFF2-40B4-BE49-F238E27FC236}">
                    <a16:creationId xmlns:a16="http://schemas.microsoft.com/office/drawing/2014/main" id="{D427C10B-8FB0-467E-8179-069C45EAAE26}"/>
                  </a:ext>
                </a:extLst>
              </p:cNvPr>
              <p:cNvSpPr/>
              <p:nvPr/>
            </p:nvSpPr>
            <p:spPr>
              <a:xfrm>
                <a:off x="1765300" y="1873250"/>
                <a:ext cx="581025" cy="301812"/>
              </a:xfrm>
              <a:custGeom>
                <a:avLst/>
                <a:gdLst>
                  <a:gd name="connsiteX0" fmla="*/ 0 w 581025"/>
                  <a:gd name="connsiteY0" fmla="*/ 0 h 301812"/>
                  <a:gd name="connsiteX1" fmla="*/ 101600 w 581025"/>
                  <a:gd name="connsiteY1" fmla="*/ 161925 h 301812"/>
                  <a:gd name="connsiteX2" fmla="*/ 285750 w 581025"/>
                  <a:gd name="connsiteY2" fmla="*/ 15875 h 301812"/>
                  <a:gd name="connsiteX3" fmla="*/ 444500 w 581025"/>
                  <a:gd name="connsiteY3" fmla="*/ 285750 h 301812"/>
                  <a:gd name="connsiteX4" fmla="*/ 581025 w 581025"/>
                  <a:gd name="connsiteY4" fmla="*/ 247650 h 30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301812">
                    <a:moveTo>
                      <a:pt x="0" y="0"/>
                    </a:moveTo>
                    <a:cubicBezTo>
                      <a:pt x="26987" y="79639"/>
                      <a:pt x="53975" y="159279"/>
                      <a:pt x="101600" y="161925"/>
                    </a:cubicBezTo>
                    <a:cubicBezTo>
                      <a:pt x="149225" y="164571"/>
                      <a:pt x="228600" y="-4762"/>
                      <a:pt x="285750" y="15875"/>
                    </a:cubicBezTo>
                    <a:cubicBezTo>
                      <a:pt x="342900" y="36512"/>
                      <a:pt x="395288" y="247121"/>
                      <a:pt x="444500" y="285750"/>
                    </a:cubicBezTo>
                    <a:cubicBezTo>
                      <a:pt x="493713" y="324379"/>
                      <a:pt x="537369" y="286014"/>
                      <a:pt x="581025" y="247650"/>
                    </a:cubicBezTo>
                  </a:path>
                </a:pathLst>
              </a:custGeom>
              <a:no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Shape 50">
                <a:extLst>
                  <a:ext uri="{FF2B5EF4-FFF2-40B4-BE49-F238E27FC236}">
                    <a16:creationId xmlns:a16="http://schemas.microsoft.com/office/drawing/2014/main" id="{7BC0FD92-EAF6-4B0C-9C9E-FE4AC94F10C4}"/>
                  </a:ext>
                </a:extLst>
              </p:cNvPr>
              <p:cNvSpPr/>
              <p:nvPr/>
            </p:nvSpPr>
            <p:spPr>
              <a:xfrm>
                <a:off x="2349500" y="1928984"/>
                <a:ext cx="415925" cy="229815"/>
              </a:xfrm>
              <a:custGeom>
                <a:avLst/>
                <a:gdLst>
                  <a:gd name="connsiteX0" fmla="*/ 0 w 415925"/>
                  <a:gd name="connsiteY0" fmla="*/ 191916 h 229815"/>
                  <a:gd name="connsiteX1" fmla="*/ 104775 w 415925"/>
                  <a:gd name="connsiteY1" fmla="*/ 77616 h 229815"/>
                  <a:gd name="connsiteX2" fmla="*/ 196850 w 415925"/>
                  <a:gd name="connsiteY2" fmla="*/ 4591 h 229815"/>
                  <a:gd name="connsiteX3" fmla="*/ 314325 w 415925"/>
                  <a:gd name="connsiteY3" fmla="*/ 210966 h 229815"/>
                  <a:gd name="connsiteX4" fmla="*/ 415925 w 415925"/>
                  <a:gd name="connsiteY4" fmla="*/ 207791 h 229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5" h="229815">
                    <a:moveTo>
                      <a:pt x="0" y="191916"/>
                    </a:moveTo>
                    <a:cubicBezTo>
                      <a:pt x="36777" y="151434"/>
                      <a:pt x="71967" y="108837"/>
                      <a:pt x="104775" y="77616"/>
                    </a:cubicBezTo>
                    <a:cubicBezTo>
                      <a:pt x="137583" y="46395"/>
                      <a:pt x="161925" y="-17634"/>
                      <a:pt x="196850" y="4591"/>
                    </a:cubicBezTo>
                    <a:cubicBezTo>
                      <a:pt x="231775" y="26816"/>
                      <a:pt x="277813" y="177099"/>
                      <a:pt x="314325" y="210966"/>
                    </a:cubicBezTo>
                    <a:cubicBezTo>
                      <a:pt x="350837" y="244833"/>
                      <a:pt x="383381" y="226312"/>
                      <a:pt x="415925" y="207791"/>
                    </a:cubicBezTo>
                  </a:path>
                </a:pathLst>
              </a:custGeom>
              <a:noFill/>
              <a:ln>
                <a:solidFill>
                  <a:srgbClr val="F2F2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Oval 89">
                <a:extLst>
                  <a:ext uri="{FF2B5EF4-FFF2-40B4-BE49-F238E27FC236}">
                    <a16:creationId xmlns:a16="http://schemas.microsoft.com/office/drawing/2014/main" id="{60FEA877-C037-4BA0-8498-F96172EAEF94}"/>
                  </a:ext>
                </a:extLst>
              </p:cNvPr>
              <p:cNvSpPr/>
              <p:nvPr/>
            </p:nvSpPr>
            <p:spPr>
              <a:xfrm flipV="1">
                <a:off x="2311442" y="2110400"/>
                <a:ext cx="45719" cy="457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Oval 90">
                <a:extLst>
                  <a:ext uri="{FF2B5EF4-FFF2-40B4-BE49-F238E27FC236}">
                    <a16:creationId xmlns:a16="http://schemas.microsoft.com/office/drawing/2014/main" id="{4AA84B81-6F64-4FF0-814A-A221609C427E}"/>
                  </a:ext>
                </a:extLst>
              </p:cNvPr>
              <p:cNvSpPr/>
              <p:nvPr/>
            </p:nvSpPr>
            <p:spPr>
              <a:xfrm flipV="1">
                <a:off x="2029421" y="1870418"/>
                <a:ext cx="45719" cy="457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Oval 91">
                <a:extLst>
                  <a:ext uri="{FF2B5EF4-FFF2-40B4-BE49-F238E27FC236}">
                    <a16:creationId xmlns:a16="http://schemas.microsoft.com/office/drawing/2014/main" id="{21DC5189-7A5C-498C-9A94-BF53C0E81DAD}"/>
                  </a:ext>
                </a:extLst>
              </p:cNvPr>
              <p:cNvSpPr/>
              <p:nvPr/>
            </p:nvSpPr>
            <p:spPr>
              <a:xfrm flipV="1">
                <a:off x="1741632" y="1849062"/>
                <a:ext cx="45719" cy="457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Oval 92">
                <a:extLst>
                  <a:ext uri="{FF2B5EF4-FFF2-40B4-BE49-F238E27FC236}">
                    <a16:creationId xmlns:a16="http://schemas.microsoft.com/office/drawing/2014/main" id="{E9DAFABE-430F-4884-93F1-6869264FEAE0}"/>
                  </a:ext>
                </a:extLst>
              </p:cNvPr>
              <p:cNvSpPr/>
              <p:nvPr/>
            </p:nvSpPr>
            <p:spPr>
              <a:xfrm flipV="1">
                <a:off x="1841236" y="2004639"/>
                <a:ext cx="45719" cy="457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09" name="Group 408">
            <a:extLst>
              <a:ext uri="{FF2B5EF4-FFF2-40B4-BE49-F238E27FC236}">
                <a16:creationId xmlns:a16="http://schemas.microsoft.com/office/drawing/2014/main" id="{3F464B42-E352-4C5E-B9EC-0FFC4726380C}"/>
              </a:ext>
            </a:extLst>
          </p:cNvPr>
          <p:cNvGrpSpPr/>
          <p:nvPr/>
        </p:nvGrpSpPr>
        <p:grpSpPr>
          <a:xfrm>
            <a:off x="7098245" y="1450585"/>
            <a:ext cx="851452" cy="1412091"/>
            <a:chOff x="7440040" y="1646041"/>
            <a:chExt cx="851452" cy="1412091"/>
          </a:xfrm>
        </p:grpSpPr>
        <p:pic>
          <p:nvPicPr>
            <p:cNvPr id="52" name="Picture 51">
              <a:extLst>
                <a:ext uri="{FF2B5EF4-FFF2-40B4-BE49-F238E27FC236}">
                  <a16:creationId xmlns:a16="http://schemas.microsoft.com/office/drawing/2014/main" id="{C8BCB565-4F5A-4122-87D5-B4EC6C849855}"/>
                </a:ext>
              </a:extLst>
            </p:cNvPr>
            <p:cNvPicPr>
              <a:picLocks noChangeAspect="1"/>
            </p:cNvPicPr>
            <p:nvPr/>
          </p:nvPicPr>
          <p:blipFill>
            <a:blip r:embed="rId9" cstate="screen">
              <a:duotone>
                <a:prstClr val="black"/>
                <a:srgbClr val="F2F2F2">
                  <a:tint val="45000"/>
                  <a:satMod val="400000"/>
                </a:srgbClr>
              </a:duotone>
              <a:extLst>
                <a:ext uri="{BEBA8EAE-BF5A-486C-A8C5-ECC9F3942E4B}">
                  <a14:imgProps xmlns:a14="http://schemas.microsoft.com/office/drawing/2010/main">
                    <a14:imgLayer r:embed="rId10">
                      <a14:imgEffect>
                        <a14:backgroundRemoval t="9728" b="89689" l="6394" r="96536">
                          <a14:foregroundMark x1="20249" y1="49416" x2="32948" y2="56420"/>
                          <a14:foregroundMark x1="32948" y1="56420" x2="34103" y2="55058"/>
                          <a14:foregroundMark x1="56483" y1="49416" x2="32060" y2="50000"/>
                          <a14:foregroundMark x1="20959" y1="44747" x2="25400" y2="45331"/>
                          <a14:foregroundMark x1="11368" y1="45720" x2="14476" y2="56420"/>
                          <a14:foregroundMark x1="6750" y1="49222" x2="6750" y2="49222"/>
                          <a14:foregroundMark x1="6483" y1="51556" x2="6483" y2="51556"/>
                          <a14:foregroundMark x1="77886" y1="50973" x2="77886" y2="50973"/>
                          <a14:foregroundMark x1="59414" y1="39494" x2="59414" y2="39494"/>
                          <a14:foregroundMark x1="46448" y1="30934" x2="46448" y2="30934"/>
                          <a14:foregroundMark x1="96536" y1="58560" x2="96536" y2="58560"/>
                        </a14:backgroundRemoval>
                      </a14:imgEffect>
                    </a14:imgLayer>
                  </a14:imgProps>
                </a:ext>
                <a:ext uri="{28A0092B-C50C-407E-A947-70E740481C1C}">
                  <a14:useLocalDpi xmlns:a14="http://schemas.microsoft.com/office/drawing/2010/main"/>
                </a:ext>
              </a:extLst>
            </a:blip>
            <a:stretch>
              <a:fillRect/>
            </a:stretch>
          </p:blipFill>
          <p:spPr>
            <a:xfrm>
              <a:off x="7440040" y="1646041"/>
              <a:ext cx="851452" cy="461504"/>
            </a:xfrm>
            <a:prstGeom prst="rect">
              <a:avLst/>
            </a:prstGeom>
          </p:spPr>
        </p:pic>
        <p:pic>
          <p:nvPicPr>
            <p:cNvPr id="404" name="Graphic 403" descr="Competition with solid fill">
              <a:extLst>
                <a:ext uri="{FF2B5EF4-FFF2-40B4-BE49-F238E27FC236}">
                  <a16:creationId xmlns:a16="http://schemas.microsoft.com/office/drawing/2014/main" id="{C53F81F7-71D6-4D5D-B417-7E77A51C79F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flipH="1">
              <a:off x="7589921" y="2496975"/>
              <a:ext cx="561157" cy="561157"/>
            </a:xfrm>
            <a:prstGeom prst="rect">
              <a:avLst/>
            </a:prstGeom>
          </p:spPr>
        </p:pic>
      </p:grpSp>
      <p:pic>
        <p:nvPicPr>
          <p:cNvPr id="53" name="Picture 52" descr="A picture containing fish, dark, soft-finned fish, close&#10;&#10;Description automatically generated">
            <a:extLst>
              <a:ext uri="{FF2B5EF4-FFF2-40B4-BE49-F238E27FC236}">
                <a16:creationId xmlns:a16="http://schemas.microsoft.com/office/drawing/2014/main" id="{9BA5C3B1-68E5-4982-BA6D-1F2EA16AE21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364012" y="2060965"/>
            <a:ext cx="1509113" cy="738153"/>
          </a:xfrm>
          <a:prstGeom prst="rect">
            <a:avLst/>
          </a:prstGeom>
        </p:spPr>
      </p:pic>
      <p:sp>
        <p:nvSpPr>
          <p:cNvPr id="50" name="TextBox 49">
            <a:extLst>
              <a:ext uri="{FF2B5EF4-FFF2-40B4-BE49-F238E27FC236}">
                <a16:creationId xmlns:a16="http://schemas.microsoft.com/office/drawing/2014/main" id="{BCF01F87-C40E-422C-957E-76A4E450D01F}"/>
              </a:ext>
            </a:extLst>
          </p:cNvPr>
          <p:cNvSpPr txBox="1"/>
          <p:nvPr/>
        </p:nvSpPr>
        <p:spPr>
          <a:xfrm>
            <a:off x="5128901" y="885784"/>
            <a:ext cx="3455020" cy="307777"/>
          </a:xfrm>
          <a:prstGeom prst="rect">
            <a:avLst/>
          </a:prstGeom>
          <a:noFill/>
        </p:spPr>
        <p:txBody>
          <a:bodyPr wrap="square">
            <a:spAutoFit/>
          </a:bodyPr>
          <a:lstStyle/>
          <a:p>
            <a:pPr algn="ctr"/>
            <a:r>
              <a:rPr lang="en-CA" sz="1400" b="1" dirty="0">
                <a:solidFill>
                  <a:schemeClr val="bg1"/>
                </a:solidFill>
                <a:latin typeface="Arial" panose="020B0604020202020204" pitchFamily="34" charset="0"/>
                <a:cs typeface="Arial" panose="020B0604020202020204" pitchFamily="34" charset="0"/>
              </a:rPr>
              <a:t>GREENLAND COD </a:t>
            </a:r>
            <a:r>
              <a:rPr lang="en-CA" sz="1400" b="1" i="1" dirty="0">
                <a:solidFill>
                  <a:schemeClr val="bg1"/>
                </a:solidFill>
                <a:latin typeface="Arial" panose="020B0604020202020204" pitchFamily="34" charset="0"/>
                <a:cs typeface="Arial" panose="020B0604020202020204" pitchFamily="34" charset="0"/>
              </a:rPr>
              <a:t>(GADUS OGAC)</a:t>
            </a:r>
          </a:p>
        </p:txBody>
      </p:sp>
      <p:sp>
        <p:nvSpPr>
          <p:cNvPr id="402" name="TextBox 401">
            <a:extLst>
              <a:ext uri="{FF2B5EF4-FFF2-40B4-BE49-F238E27FC236}">
                <a16:creationId xmlns:a16="http://schemas.microsoft.com/office/drawing/2014/main" id="{46617718-F9EE-46C2-BA4F-69E248E827EA}"/>
              </a:ext>
            </a:extLst>
          </p:cNvPr>
          <p:cNvSpPr txBox="1"/>
          <p:nvPr/>
        </p:nvSpPr>
        <p:spPr>
          <a:xfrm>
            <a:off x="5293385" y="1125845"/>
            <a:ext cx="3008870" cy="246221"/>
          </a:xfrm>
          <a:prstGeom prst="rect">
            <a:avLst/>
          </a:prstGeom>
          <a:noFill/>
        </p:spPr>
        <p:txBody>
          <a:bodyPr wrap="square">
            <a:spAutoFit/>
          </a:bodyPr>
          <a:lstStyle/>
          <a:p>
            <a:r>
              <a:rPr lang="en-CA" sz="1000" dirty="0">
                <a:solidFill>
                  <a:schemeClr val="bg1"/>
                </a:solidFill>
                <a:latin typeface="Arial" panose="020B0604020202020204" pitchFamily="34" charset="0"/>
                <a:ea typeface="Microsoft JhengHei UI" panose="020B0604030504040204" pitchFamily="34" charset="-120"/>
                <a:cs typeface="Arial" panose="020B0604020202020204" pitchFamily="34" charset="0"/>
              </a:rPr>
              <a:t>serves as an indicator for environmental change.</a:t>
            </a:r>
          </a:p>
        </p:txBody>
      </p:sp>
      <p:sp>
        <p:nvSpPr>
          <p:cNvPr id="77" name="Double Brace 76">
            <a:extLst>
              <a:ext uri="{FF2B5EF4-FFF2-40B4-BE49-F238E27FC236}">
                <a16:creationId xmlns:a16="http://schemas.microsoft.com/office/drawing/2014/main" id="{506A3589-59BD-4C73-BEBD-037205870A29}"/>
              </a:ext>
            </a:extLst>
          </p:cNvPr>
          <p:cNvSpPr/>
          <p:nvPr/>
        </p:nvSpPr>
        <p:spPr>
          <a:xfrm>
            <a:off x="4852323" y="884370"/>
            <a:ext cx="3977352" cy="2760087"/>
          </a:xfrm>
          <a:prstGeom prst="bracePair">
            <a:avLst/>
          </a:prstGeom>
          <a:ln>
            <a:solidFill>
              <a:srgbClr val="F2F2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8" name="TextBox 77">
            <a:extLst>
              <a:ext uri="{FF2B5EF4-FFF2-40B4-BE49-F238E27FC236}">
                <a16:creationId xmlns:a16="http://schemas.microsoft.com/office/drawing/2014/main" id="{9F866AC9-1CB0-4625-A386-7E7CAFEAEA34}"/>
              </a:ext>
            </a:extLst>
          </p:cNvPr>
          <p:cNvSpPr txBox="1"/>
          <p:nvPr/>
        </p:nvSpPr>
        <p:spPr>
          <a:xfrm>
            <a:off x="4038022" y="2053562"/>
            <a:ext cx="977785" cy="430887"/>
          </a:xfrm>
          <a:prstGeom prst="rect">
            <a:avLst/>
          </a:prstGeom>
          <a:noFill/>
        </p:spPr>
        <p:txBody>
          <a:bodyPr wrap="square" rtlCol="0">
            <a:spAutoFit/>
          </a:bodyPr>
          <a:lstStyle/>
          <a:p>
            <a:pPr algn="ctr"/>
            <a:r>
              <a:rPr lang="en-CA" sz="1100" dirty="0">
                <a:solidFill>
                  <a:srgbClr val="F2F2F2"/>
                </a:solidFill>
                <a:latin typeface="Ink Free" panose="03080402000500000000" pitchFamily="66" charset="0"/>
              </a:rPr>
              <a:t>Master’s thesis </a:t>
            </a:r>
          </a:p>
        </p:txBody>
      </p:sp>
      <p:sp>
        <p:nvSpPr>
          <p:cNvPr id="114" name="TextBox 113">
            <a:extLst>
              <a:ext uri="{FF2B5EF4-FFF2-40B4-BE49-F238E27FC236}">
                <a16:creationId xmlns:a16="http://schemas.microsoft.com/office/drawing/2014/main" id="{7EB77384-5993-438A-9CD3-E3B4E61762B1}"/>
              </a:ext>
            </a:extLst>
          </p:cNvPr>
          <p:cNvSpPr txBox="1"/>
          <p:nvPr/>
        </p:nvSpPr>
        <p:spPr>
          <a:xfrm>
            <a:off x="6611795" y="1855513"/>
            <a:ext cx="1860284" cy="261610"/>
          </a:xfrm>
          <a:prstGeom prst="rect">
            <a:avLst/>
          </a:prstGeom>
          <a:noFill/>
        </p:spPr>
        <p:txBody>
          <a:bodyPr wrap="square" rtlCol="0">
            <a:spAutoFit/>
          </a:bodyPr>
          <a:lstStyle/>
          <a:p>
            <a:pPr algn="ctr"/>
            <a:r>
              <a:rPr lang="en-CA" sz="1100" dirty="0">
                <a:solidFill>
                  <a:srgbClr val="F2F2F2"/>
                </a:solidFill>
                <a:latin typeface="Ink Free" panose="03080402000500000000" pitchFamily="66" charset="0"/>
              </a:rPr>
              <a:t>Study of fish shape</a:t>
            </a:r>
          </a:p>
        </p:txBody>
      </p:sp>
      <p:sp>
        <p:nvSpPr>
          <p:cNvPr id="115" name="TextBox 114">
            <a:extLst>
              <a:ext uri="{FF2B5EF4-FFF2-40B4-BE49-F238E27FC236}">
                <a16:creationId xmlns:a16="http://schemas.microsoft.com/office/drawing/2014/main" id="{93C56402-B6EF-4080-B5BC-91896466533D}"/>
              </a:ext>
            </a:extLst>
          </p:cNvPr>
          <p:cNvSpPr txBox="1"/>
          <p:nvPr/>
        </p:nvSpPr>
        <p:spPr>
          <a:xfrm>
            <a:off x="6685442" y="2806742"/>
            <a:ext cx="1860284" cy="261610"/>
          </a:xfrm>
          <a:prstGeom prst="rect">
            <a:avLst/>
          </a:prstGeom>
          <a:noFill/>
        </p:spPr>
        <p:txBody>
          <a:bodyPr wrap="square" rtlCol="0">
            <a:spAutoFit/>
          </a:bodyPr>
          <a:lstStyle/>
          <a:p>
            <a:pPr algn="ctr"/>
            <a:r>
              <a:rPr lang="en-CA" sz="1100" dirty="0">
                <a:solidFill>
                  <a:srgbClr val="F2F2F2"/>
                </a:solidFill>
                <a:latin typeface="Ink Free" panose="03080402000500000000" pitchFamily="66" charset="0"/>
              </a:rPr>
              <a:t>Study of feeding behavior</a:t>
            </a:r>
          </a:p>
        </p:txBody>
      </p:sp>
      <p:sp>
        <p:nvSpPr>
          <p:cNvPr id="79" name="Rectangle: Rounded Corners 78">
            <a:extLst>
              <a:ext uri="{FF2B5EF4-FFF2-40B4-BE49-F238E27FC236}">
                <a16:creationId xmlns:a16="http://schemas.microsoft.com/office/drawing/2014/main" id="{C200C927-FD17-471C-BF9C-F9B71305A899}"/>
              </a:ext>
            </a:extLst>
          </p:cNvPr>
          <p:cNvSpPr/>
          <p:nvPr/>
        </p:nvSpPr>
        <p:spPr>
          <a:xfrm>
            <a:off x="5050764" y="3952672"/>
            <a:ext cx="3536781" cy="2094471"/>
          </a:xfrm>
          <a:prstGeom prst="roundRect">
            <a:avLst/>
          </a:prstGeom>
          <a:solidFill>
            <a:srgbClr val="0D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2" name="Group 71">
            <a:extLst>
              <a:ext uri="{FF2B5EF4-FFF2-40B4-BE49-F238E27FC236}">
                <a16:creationId xmlns:a16="http://schemas.microsoft.com/office/drawing/2014/main" id="{47323869-98AD-4B40-BC7C-C1E2DE7C4655}"/>
              </a:ext>
            </a:extLst>
          </p:cNvPr>
          <p:cNvGrpSpPr/>
          <p:nvPr/>
        </p:nvGrpSpPr>
        <p:grpSpPr>
          <a:xfrm>
            <a:off x="5375292" y="5054917"/>
            <a:ext cx="2873557" cy="798687"/>
            <a:chOff x="5370895" y="5055999"/>
            <a:chExt cx="2873557" cy="798687"/>
          </a:xfrm>
        </p:grpSpPr>
        <p:grpSp>
          <p:nvGrpSpPr>
            <p:cNvPr id="34" name="Group 33">
              <a:extLst>
                <a:ext uri="{FF2B5EF4-FFF2-40B4-BE49-F238E27FC236}">
                  <a16:creationId xmlns:a16="http://schemas.microsoft.com/office/drawing/2014/main" id="{71DB4055-1712-44E5-ACA7-2B88C917EF5D}"/>
                </a:ext>
              </a:extLst>
            </p:cNvPr>
            <p:cNvGrpSpPr/>
            <p:nvPr/>
          </p:nvGrpSpPr>
          <p:grpSpPr>
            <a:xfrm>
              <a:off x="5370895" y="5075131"/>
              <a:ext cx="790841" cy="779555"/>
              <a:chOff x="5512100" y="4952893"/>
              <a:chExt cx="790841" cy="779555"/>
            </a:xfrm>
          </p:grpSpPr>
          <p:sp>
            <p:nvSpPr>
              <p:cNvPr id="3" name="Oval 2">
                <a:extLst>
                  <a:ext uri="{FF2B5EF4-FFF2-40B4-BE49-F238E27FC236}">
                    <a16:creationId xmlns:a16="http://schemas.microsoft.com/office/drawing/2014/main" id="{B2ACB630-CDA7-4965-BB2E-7EC584020F38}"/>
                  </a:ext>
                </a:extLst>
              </p:cNvPr>
              <p:cNvSpPr/>
              <p:nvPr/>
            </p:nvSpPr>
            <p:spPr>
              <a:xfrm>
                <a:off x="5512100" y="4952893"/>
                <a:ext cx="790841" cy="7795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Graphic 5" descr="Fishing with solid fill">
                <a:extLst>
                  <a:ext uri="{FF2B5EF4-FFF2-40B4-BE49-F238E27FC236}">
                    <a16:creationId xmlns:a16="http://schemas.microsoft.com/office/drawing/2014/main" id="{5AA0AB57-A0DC-4862-82E2-7FB69DF4837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14047" y="5028379"/>
                <a:ext cx="559494" cy="559494"/>
              </a:xfrm>
              <a:prstGeom prst="rect">
                <a:avLst/>
              </a:prstGeom>
            </p:spPr>
          </p:pic>
        </p:grpSp>
        <p:sp>
          <p:nvSpPr>
            <p:cNvPr id="23" name="Oval 22">
              <a:extLst>
                <a:ext uri="{FF2B5EF4-FFF2-40B4-BE49-F238E27FC236}">
                  <a16:creationId xmlns:a16="http://schemas.microsoft.com/office/drawing/2014/main" id="{2D701103-F1E9-4F01-8CC0-CA817D38041A}"/>
                </a:ext>
              </a:extLst>
            </p:cNvPr>
            <p:cNvSpPr/>
            <p:nvPr/>
          </p:nvSpPr>
          <p:spPr>
            <a:xfrm>
              <a:off x="6412253" y="5055999"/>
              <a:ext cx="790841" cy="7795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a:extLst>
                <a:ext uri="{FF2B5EF4-FFF2-40B4-BE49-F238E27FC236}">
                  <a16:creationId xmlns:a16="http://schemas.microsoft.com/office/drawing/2014/main" id="{B350C92C-B677-4218-A91E-CBD9FACC7DEE}"/>
                </a:ext>
              </a:extLst>
            </p:cNvPr>
            <p:cNvGrpSpPr/>
            <p:nvPr/>
          </p:nvGrpSpPr>
          <p:grpSpPr>
            <a:xfrm>
              <a:off x="6516606" y="5075131"/>
              <a:ext cx="1727846" cy="779555"/>
              <a:chOff x="6502982" y="4925546"/>
              <a:chExt cx="1727846" cy="779555"/>
            </a:xfrm>
          </p:grpSpPr>
          <p:sp>
            <p:nvSpPr>
              <p:cNvPr id="24" name="Oval 23">
                <a:extLst>
                  <a:ext uri="{FF2B5EF4-FFF2-40B4-BE49-F238E27FC236}">
                    <a16:creationId xmlns:a16="http://schemas.microsoft.com/office/drawing/2014/main" id="{B134892E-B248-4B73-B52A-F97328F1A47B}"/>
                  </a:ext>
                </a:extLst>
              </p:cNvPr>
              <p:cNvSpPr/>
              <p:nvPr/>
            </p:nvSpPr>
            <p:spPr>
              <a:xfrm>
                <a:off x="7439987" y="4925546"/>
                <a:ext cx="790841" cy="7795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Seaweed outline">
                <a:extLst>
                  <a:ext uri="{FF2B5EF4-FFF2-40B4-BE49-F238E27FC236}">
                    <a16:creationId xmlns:a16="http://schemas.microsoft.com/office/drawing/2014/main" id="{676DE806-2BB2-44D7-8BEB-38F7C2293FB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502982" y="5107301"/>
                <a:ext cx="499158" cy="499158"/>
              </a:xfrm>
              <a:prstGeom prst="rect">
                <a:avLst/>
              </a:prstGeom>
            </p:spPr>
          </p:pic>
          <p:pic>
            <p:nvPicPr>
              <p:cNvPr id="31" name="Graphic 30" descr="Fish with solid fill">
                <a:extLst>
                  <a:ext uri="{FF2B5EF4-FFF2-40B4-BE49-F238E27FC236}">
                    <a16:creationId xmlns:a16="http://schemas.microsoft.com/office/drawing/2014/main" id="{5AF7AD6B-7ABC-4BDE-A23C-FF2C2A08D05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flipH="1">
                <a:off x="6851541" y="5137189"/>
                <a:ext cx="285312" cy="285312"/>
              </a:xfrm>
              <a:prstGeom prst="rect">
                <a:avLst/>
              </a:prstGeom>
            </p:spPr>
          </p:pic>
        </p:grpSp>
      </p:grpSp>
      <p:sp>
        <p:nvSpPr>
          <p:cNvPr id="70" name="TextBox 69">
            <a:extLst>
              <a:ext uri="{FF2B5EF4-FFF2-40B4-BE49-F238E27FC236}">
                <a16:creationId xmlns:a16="http://schemas.microsoft.com/office/drawing/2014/main" id="{EAD531EC-F872-4D1D-A62C-13C24DC203F8}"/>
              </a:ext>
            </a:extLst>
          </p:cNvPr>
          <p:cNvSpPr txBox="1"/>
          <p:nvPr/>
        </p:nvSpPr>
        <p:spPr>
          <a:xfrm>
            <a:off x="5351023" y="4121173"/>
            <a:ext cx="3280560" cy="307777"/>
          </a:xfrm>
          <a:prstGeom prst="rect">
            <a:avLst/>
          </a:prstGeom>
          <a:noFill/>
        </p:spPr>
        <p:txBody>
          <a:bodyPr wrap="square">
            <a:spAutoFit/>
          </a:bodyPr>
          <a:lstStyle/>
          <a:p>
            <a:r>
              <a:rPr lang="en-CA" sz="1400" b="1" dirty="0">
                <a:solidFill>
                  <a:schemeClr val="bg1"/>
                </a:solidFill>
                <a:latin typeface="Arial" panose="020B0604020202020204" pitchFamily="34" charset="0"/>
                <a:cs typeface="Arial" panose="020B0604020202020204" pitchFamily="34" charset="0"/>
              </a:rPr>
              <a:t>FISHERIES CO-MANAGEMENT</a:t>
            </a:r>
          </a:p>
        </p:txBody>
      </p:sp>
      <p:sp>
        <p:nvSpPr>
          <p:cNvPr id="21" name="TextBox 20">
            <a:extLst>
              <a:ext uri="{FF2B5EF4-FFF2-40B4-BE49-F238E27FC236}">
                <a16:creationId xmlns:a16="http://schemas.microsoft.com/office/drawing/2014/main" id="{D73BD4B3-D2D9-4ED9-9C98-85162965BDD9}"/>
              </a:ext>
            </a:extLst>
          </p:cNvPr>
          <p:cNvSpPr txBox="1"/>
          <p:nvPr/>
        </p:nvSpPr>
        <p:spPr>
          <a:xfrm>
            <a:off x="5352923" y="4357889"/>
            <a:ext cx="2939807" cy="553998"/>
          </a:xfrm>
          <a:prstGeom prst="rect">
            <a:avLst/>
          </a:prstGeom>
          <a:noFill/>
        </p:spPr>
        <p:txBody>
          <a:bodyPr wrap="square">
            <a:spAutoFit/>
          </a:bodyPr>
          <a:lstStyle/>
          <a:p>
            <a:r>
              <a:rPr lang="en-CA" sz="1000" dirty="0">
                <a:solidFill>
                  <a:schemeClr val="bg1"/>
                </a:solidFill>
                <a:latin typeface="Arial" panose="020B0604020202020204" pitchFamily="34" charset="0"/>
                <a:ea typeface="Microsoft JhengHei UI" panose="020B0604030504040204" pitchFamily="34" charset="-120"/>
                <a:cs typeface="Arial" panose="020B0604020202020204" pitchFamily="34" charset="0"/>
              </a:rPr>
              <a:t>bodies in the western Canadian Arctic can be informed to ensure decision making is done with the most up-to-date knowledge.</a:t>
            </a:r>
          </a:p>
        </p:txBody>
      </p:sp>
      <p:pic>
        <p:nvPicPr>
          <p:cNvPr id="59" name="Graphic 58" descr="Users with solid fill">
            <a:extLst>
              <a:ext uri="{FF2B5EF4-FFF2-40B4-BE49-F238E27FC236}">
                <a16:creationId xmlns:a16="http://schemas.microsoft.com/office/drawing/2014/main" id="{0E384FAA-9608-40A3-B5C4-504EEEAC4147}"/>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518976" y="5143159"/>
            <a:ext cx="668903" cy="668903"/>
          </a:xfrm>
          <a:prstGeom prst="rect">
            <a:avLst/>
          </a:prstGeom>
        </p:spPr>
      </p:pic>
      <p:sp>
        <p:nvSpPr>
          <p:cNvPr id="74" name="TextBox 73">
            <a:extLst>
              <a:ext uri="{FF2B5EF4-FFF2-40B4-BE49-F238E27FC236}">
                <a16:creationId xmlns:a16="http://schemas.microsoft.com/office/drawing/2014/main" id="{C0ECCF5F-D6E5-4C30-9A14-FA1726CD1CFE}"/>
              </a:ext>
            </a:extLst>
          </p:cNvPr>
          <p:cNvSpPr txBox="1"/>
          <p:nvPr/>
        </p:nvSpPr>
        <p:spPr>
          <a:xfrm>
            <a:off x="5176526" y="3236853"/>
            <a:ext cx="3347563" cy="400110"/>
          </a:xfrm>
          <a:prstGeom prst="rect">
            <a:avLst/>
          </a:prstGeom>
          <a:noFill/>
        </p:spPr>
        <p:txBody>
          <a:bodyPr wrap="square" rtlCol="0">
            <a:spAutoFit/>
          </a:bodyPr>
          <a:lstStyle/>
          <a:p>
            <a:pPr algn="ctr"/>
            <a:r>
              <a:rPr lang="en-CA" sz="1000" dirty="0">
                <a:solidFill>
                  <a:srgbClr val="F2F2F2"/>
                </a:solidFill>
                <a:latin typeface="Arial" panose="020B0604020202020204" pitchFamily="34" charset="0"/>
                <a:cs typeface="Arial" panose="020B0604020202020204" pitchFamily="34" charset="0"/>
              </a:rPr>
              <a:t>This research will improve our understanding of coastal marine species that Inuit depend on for subsistence. </a:t>
            </a:r>
          </a:p>
        </p:txBody>
      </p:sp>
      <p:pic>
        <p:nvPicPr>
          <p:cNvPr id="37" name="Picture 36" descr="Graphical user interface&#10;&#10;Description automatically generated with medium confidence">
            <a:extLst>
              <a:ext uri="{FF2B5EF4-FFF2-40B4-BE49-F238E27FC236}">
                <a16:creationId xmlns:a16="http://schemas.microsoft.com/office/drawing/2014/main" id="{2F4A5E1B-8E98-40F6-BA21-F26B96709E0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274249" y="6506314"/>
            <a:ext cx="819618" cy="378573"/>
          </a:xfrm>
          <a:prstGeom prst="rect">
            <a:avLst/>
          </a:prstGeom>
        </p:spPr>
      </p:pic>
      <p:sp>
        <p:nvSpPr>
          <p:cNvPr id="62" name="TextBox 61">
            <a:extLst>
              <a:ext uri="{FF2B5EF4-FFF2-40B4-BE49-F238E27FC236}">
                <a16:creationId xmlns:a16="http://schemas.microsoft.com/office/drawing/2014/main" id="{AB3149A2-91DF-41CB-BA65-A9765850ED26}"/>
              </a:ext>
            </a:extLst>
          </p:cNvPr>
          <p:cNvSpPr txBox="1"/>
          <p:nvPr/>
        </p:nvSpPr>
        <p:spPr>
          <a:xfrm>
            <a:off x="352852" y="1004151"/>
            <a:ext cx="977785" cy="261610"/>
          </a:xfrm>
          <a:prstGeom prst="rect">
            <a:avLst/>
          </a:prstGeom>
          <a:noFill/>
        </p:spPr>
        <p:txBody>
          <a:bodyPr wrap="square" rtlCol="0">
            <a:spAutoFit/>
          </a:bodyPr>
          <a:lstStyle/>
          <a:p>
            <a:pPr algn="ctr"/>
            <a:r>
              <a:rPr lang="en-CA" sz="1100" dirty="0">
                <a:solidFill>
                  <a:srgbClr val="F2F2F2"/>
                </a:solidFill>
                <a:latin typeface="Ink Free" panose="03080402000500000000" pitchFamily="66" charset="0"/>
              </a:rPr>
              <a:t>Why?</a:t>
            </a:r>
          </a:p>
        </p:txBody>
      </p:sp>
      <p:grpSp>
        <p:nvGrpSpPr>
          <p:cNvPr id="39" name="Group 38">
            <a:extLst>
              <a:ext uri="{FF2B5EF4-FFF2-40B4-BE49-F238E27FC236}">
                <a16:creationId xmlns:a16="http://schemas.microsoft.com/office/drawing/2014/main" id="{092C8E18-D9C3-49A4-9332-D6CCA0EC4401}"/>
              </a:ext>
            </a:extLst>
          </p:cNvPr>
          <p:cNvGrpSpPr/>
          <p:nvPr/>
        </p:nvGrpSpPr>
        <p:grpSpPr>
          <a:xfrm>
            <a:off x="6804635" y="3667138"/>
            <a:ext cx="72727" cy="239018"/>
            <a:chOff x="6934596" y="3629067"/>
            <a:chExt cx="72727" cy="239018"/>
          </a:xfrm>
        </p:grpSpPr>
        <p:sp>
          <p:nvSpPr>
            <p:cNvPr id="36" name="Freeform: Shape 35">
              <a:extLst>
                <a:ext uri="{FF2B5EF4-FFF2-40B4-BE49-F238E27FC236}">
                  <a16:creationId xmlns:a16="http://schemas.microsoft.com/office/drawing/2014/main" id="{BA50AE38-0B0B-407E-AA84-4A307C13EC53}"/>
                </a:ext>
              </a:extLst>
            </p:cNvPr>
            <p:cNvSpPr/>
            <p:nvPr/>
          </p:nvSpPr>
          <p:spPr>
            <a:xfrm rot="20882577">
              <a:off x="6934596" y="3629067"/>
              <a:ext cx="50860" cy="207169"/>
            </a:xfrm>
            <a:custGeom>
              <a:avLst/>
              <a:gdLst>
                <a:gd name="connsiteX0" fmla="*/ 42908 w 50860"/>
                <a:gd name="connsiteY0" fmla="*/ 0 h 207169"/>
                <a:gd name="connsiteX1" fmla="*/ 46 w 50860"/>
                <a:gd name="connsiteY1" fmla="*/ 78582 h 207169"/>
                <a:gd name="connsiteX2" fmla="*/ 50052 w 50860"/>
                <a:gd name="connsiteY2" fmla="*/ 135732 h 207169"/>
                <a:gd name="connsiteX3" fmla="*/ 26240 w 50860"/>
                <a:gd name="connsiteY3" fmla="*/ 207169 h 207169"/>
              </a:gdLst>
              <a:ahLst/>
              <a:cxnLst>
                <a:cxn ang="0">
                  <a:pos x="connsiteX0" y="connsiteY0"/>
                </a:cxn>
                <a:cxn ang="0">
                  <a:pos x="connsiteX1" y="connsiteY1"/>
                </a:cxn>
                <a:cxn ang="0">
                  <a:pos x="connsiteX2" y="connsiteY2"/>
                </a:cxn>
                <a:cxn ang="0">
                  <a:pos x="connsiteX3" y="connsiteY3"/>
                </a:cxn>
              </a:cxnLst>
              <a:rect l="l" t="t" r="r" b="b"/>
              <a:pathLst>
                <a:path w="50860" h="207169">
                  <a:moveTo>
                    <a:pt x="42908" y="0"/>
                  </a:moveTo>
                  <a:cubicBezTo>
                    <a:pt x="20881" y="27980"/>
                    <a:pt x="-1145" y="55960"/>
                    <a:pt x="46" y="78582"/>
                  </a:cubicBezTo>
                  <a:cubicBezTo>
                    <a:pt x="1237" y="101204"/>
                    <a:pt x="45686" y="114301"/>
                    <a:pt x="50052" y="135732"/>
                  </a:cubicBezTo>
                  <a:cubicBezTo>
                    <a:pt x="54418" y="157163"/>
                    <a:pt x="40329" y="182166"/>
                    <a:pt x="26240" y="207169"/>
                  </a:cubicBezTo>
                </a:path>
              </a:pathLst>
            </a:custGeom>
            <a:noFill/>
            <a:ln w="9525">
              <a:solidFill>
                <a:srgbClr val="D9E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Isosceles Triangle 37">
              <a:extLst>
                <a:ext uri="{FF2B5EF4-FFF2-40B4-BE49-F238E27FC236}">
                  <a16:creationId xmlns:a16="http://schemas.microsoft.com/office/drawing/2014/main" id="{EFC97AF4-D0F0-4AC8-8AC1-91C5B8EF144D}"/>
                </a:ext>
              </a:extLst>
            </p:cNvPr>
            <p:cNvSpPr/>
            <p:nvPr/>
          </p:nvSpPr>
          <p:spPr>
            <a:xfrm rot="11046246">
              <a:off x="6961604" y="3822366"/>
              <a:ext cx="45719" cy="45719"/>
            </a:xfrm>
            <a:prstGeom prst="triangle">
              <a:avLst/>
            </a:prstGeom>
            <a:solidFill>
              <a:srgbClr val="D9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2119799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D757355263C3489D7DE8CF5D53D21B" ma:contentTypeVersion="4" ma:contentTypeDescription="Create a new document." ma:contentTypeScope="" ma:versionID="b05583987f9d68047bda47cbd9f9329a">
  <xsd:schema xmlns:xsd="http://www.w3.org/2001/XMLSchema" xmlns:xs="http://www.w3.org/2001/XMLSchema" xmlns:p="http://schemas.microsoft.com/office/2006/metadata/properties" xmlns:ns3="2fcad013-9ad1-4d15-81ba-46cf22902401" targetNamespace="http://schemas.microsoft.com/office/2006/metadata/properties" ma:root="true" ma:fieldsID="df7bfa92deb2fd00e512065e144b5d42" ns3:_="">
    <xsd:import namespace="2fcad013-9ad1-4d15-81ba-46cf229024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ad013-9ad1-4d15-81ba-46cf22902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D94EB0-1E03-4123-804C-8BA8AF163EAF}">
  <ds:schemaRefs>
    <ds:schemaRef ds:uri="http://schemas.microsoft.com/sharepoint/v3/contenttype/forms"/>
  </ds:schemaRefs>
</ds:datastoreItem>
</file>

<file path=customXml/itemProps2.xml><?xml version="1.0" encoding="utf-8"?>
<ds:datastoreItem xmlns:ds="http://schemas.openxmlformats.org/officeDocument/2006/customXml" ds:itemID="{6AA518D4-DFC9-4FE4-997B-4A4E82C5B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ad013-9ad1-4d15-81ba-46cf229024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AC823-CCDF-4878-BEC0-580CFA8C6468}">
  <ds:schemaRefs>
    <ds:schemaRef ds:uri="2fcad013-9ad1-4d15-81ba-46cf2290240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3324</TotalTime>
  <Words>2156</Words>
  <Application>Microsoft Macintosh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Bahnschrift</vt:lpstr>
      <vt:lpstr>Calibri</vt:lpstr>
      <vt:lpstr>Calibri Light</vt:lpstr>
      <vt:lpstr>Ink Free</vt:lpstr>
      <vt:lpstr>Times New Roman</vt:lpstr>
      <vt:lpstr>Wingdings 3</vt:lpstr>
      <vt:lpstr>1_Office Theme</vt:lpstr>
      <vt:lpstr>Office Theme</vt:lpstr>
      <vt:lpstr>NORTHERN RESEARCH  AT UNBC</vt:lpstr>
      <vt:lpstr>PowerPoint Presentation</vt:lpstr>
      <vt:lpstr>PowerPoint Presentation</vt:lpstr>
      <vt:lpstr>PowerPoint Presentation</vt:lpstr>
      <vt:lpstr>PowerPoint Presentation</vt:lpstr>
      <vt:lpstr>PowerPoint Presentation</vt:lpstr>
      <vt:lpstr>NORTHERN RESEARCH AT UNBC</vt:lpstr>
      <vt:lpstr>PowerPoint Presentation</vt:lpstr>
      <vt:lpstr>PowerPoint Presentation</vt:lpstr>
      <vt:lpstr>PowerPoint Presentation</vt:lpstr>
      <vt:lpstr>PowerPoint Presentation</vt:lpstr>
      <vt:lpstr>PowerPoint Presentation</vt:lpstr>
      <vt:lpstr>NORTHERN RESEARCH  AT UNBC</vt:lpstr>
      <vt:lpstr>PowerPoint Presentation</vt:lpstr>
      <vt:lpstr>PowerPoint Presentation</vt:lpstr>
      <vt:lpstr>PowerPoint Presentation</vt:lpstr>
      <vt:lpstr>NORTHERN RESEARCH AT UNBC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Pearce</dc:creator>
  <cp:lastModifiedBy>Gail Fondahl</cp:lastModifiedBy>
  <cp:revision>71</cp:revision>
  <dcterms:created xsi:type="dcterms:W3CDTF">2022-02-10T00:59:26Z</dcterms:created>
  <dcterms:modified xsi:type="dcterms:W3CDTF">2022-02-27T18:54:48Z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0x010100DBD757355263C3489D7DE8CF5D53D21B</vt:lpwstr>
  </property>
</Properties>
</file>