
<file path=[Content_Types].xml><?xml version="1.0" encoding="utf-8"?>
<Types xmlns="http://schemas.openxmlformats.org/package/2006/content-types">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0"/>
  </p:notes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http://customooxmlschemas.google.com/">
      <go:slidesCustomData xmlns:go="http://customooxmlschemas.google.com/"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13" roundtripDataSignature="AMtx7mgxN/DUWaJ6vnErWel2vGz28Q8hvw=="/>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5" d="100"/>
          <a:sy n="85" d="100"/>
        </p:scale>
        <p:origin x="342"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customschemas.google.com/relationships/presentationmetadata" Target="metadata"/><Relationship Id="rId3" Type="http://schemas.openxmlformats.org/officeDocument/2006/relationships/slide" Target="slides/slide2.xml"/><Relationship Id="rId7" Type="http://schemas.openxmlformats.org/officeDocument/2006/relationships/slide" Target="slides/slide6.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p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82" name="Google Shape;82;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Google Shape;86;g8b43c41474_1_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7" name="Google Shape;87;g8b43c41474_1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1"/>
        <p:cNvGrpSpPr/>
        <p:nvPr/>
      </p:nvGrpSpPr>
      <p:grpSpPr>
        <a:xfrm>
          <a:off x="0" y="0"/>
          <a:ext cx="0" cy="0"/>
          <a:chOff x="0" y="0"/>
          <a:chExt cx="0" cy="0"/>
        </a:xfrm>
      </p:grpSpPr>
      <p:sp>
        <p:nvSpPr>
          <p:cNvPr id="92" name="Google Shape;92;p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93" name="Google Shape;93;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7"/>
        <p:cNvGrpSpPr/>
        <p:nvPr/>
      </p:nvGrpSpPr>
      <p:grpSpPr>
        <a:xfrm>
          <a:off x="0" y="0"/>
          <a:ext cx="0" cy="0"/>
          <a:chOff x="0" y="0"/>
          <a:chExt cx="0" cy="0"/>
        </a:xfrm>
      </p:grpSpPr>
      <p:sp>
        <p:nvSpPr>
          <p:cNvPr id="98" name="Google Shape;98;p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99" name="Google Shape;99;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3"/>
        <p:cNvGrpSpPr/>
        <p:nvPr/>
      </p:nvGrpSpPr>
      <p:grpSpPr>
        <a:xfrm>
          <a:off x="0" y="0"/>
          <a:ext cx="0" cy="0"/>
          <a:chOff x="0" y="0"/>
          <a:chExt cx="0" cy="0"/>
        </a:xfrm>
      </p:grpSpPr>
      <p:sp>
        <p:nvSpPr>
          <p:cNvPr id="104" name="Google Shape;104;p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05" name="Google Shape;105;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9"/>
        <p:cNvGrpSpPr/>
        <p:nvPr/>
      </p:nvGrpSpPr>
      <p:grpSpPr>
        <a:xfrm>
          <a:off x="0" y="0"/>
          <a:ext cx="0" cy="0"/>
          <a:chOff x="0" y="0"/>
          <a:chExt cx="0" cy="0"/>
        </a:xfrm>
      </p:grpSpPr>
      <p:sp>
        <p:nvSpPr>
          <p:cNvPr id="110" name="Google Shape;110;p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11" name="Google Shape;111;p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5"/>
        <p:cNvGrpSpPr/>
        <p:nvPr/>
      </p:nvGrpSpPr>
      <p:grpSpPr>
        <a:xfrm>
          <a:off x="0" y="0"/>
          <a:ext cx="0" cy="0"/>
          <a:chOff x="0" y="0"/>
          <a:chExt cx="0" cy="0"/>
        </a:xfrm>
      </p:grpSpPr>
      <p:sp>
        <p:nvSpPr>
          <p:cNvPr id="116" name="Google Shape;116;p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17" name="Google Shape;117;p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1"/>
        <p:cNvGrpSpPr/>
        <p:nvPr/>
      </p:nvGrpSpPr>
      <p:grpSpPr>
        <a:xfrm>
          <a:off x="0" y="0"/>
          <a:ext cx="0" cy="0"/>
          <a:chOff x="0" y="0"/>
          <a:chExt cx="0" cy="0"/>
        </a:xfrm>
      </p:grpSpPr>
      <p:sp>
        <p:nvSpPr>
          <p:cNvPr id="122" name="Google Shape;122;g8b43c41474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3" name="Google Shape;123;g8b43c41474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a:t>6 pillars or learning plus Excellence</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1"/>
        <p:cNvGrpSpPr/>
        <p:nvPr/>
      </p:nvGrpSpPr>
      <p:grpSpPr>
        <a:xfrm>
          <a:off x="0" y="0"/>
          <a:ext cx="0" cy="0"/>
          <a:chOff x="0" y="0"/>
          <a:chExt cx="0" cy="0"/>
        </a:xfrm>
      </p:grpSpPr>
      <p:sp>
        <p:nvSpPr>
          <p:cNvPr id="12" name="Google Shape;12;p8"/>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3" name="Google Shape;13;p8"/>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14" name="Google Shape;14;p8"/>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5" name="Google Shape;15;p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6" name="Google Shape;16;p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68"/>
        <p:cNvGrpSpPr/>
        <p:nvPr/>
      </p:nvGrpSpPr>
      <p:grpSpPr>
        <a:xfrm>
          <a:off x="0" y="0"/>
          <a:ext cx="0" cy="0"/>
          <a:chOff x="0" y="0"/>
          <a:chExt cx="0" cy="0"/>
        </a:xfrm>
      </p:grpSpPr>
      <p:sp>
        <p:nvSpPr>
          <p:cNvPr id="69" name="Google Shape;69;p17"/>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0" name="Google Shape;70;p17"/>
          <p:cNvSpPr txBox="1">
            <a:spLocks noGrp="1"/>
          </p:cNvSpPr>
          <p:nvPr>
            <p:ph type="body" idx="1"/>
          </p:nvPr>
        </p:nvSpPr>
        <p:spPr>
          <a:xfrm rot="5400000">
            <a:off x="3920331" y="-1256506"/>
            <a:ext cx="4351338" cy="105156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1" name="Google Shape;71;p1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2" name="Google Shape;72;p1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3" name="Google Shape;73;p1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4"/>
        <p:cNvGrpSpPr/>
        <p:nvPr/>
      </p:nvGrpSpPr>
      <p:grpSpPr>
        <a:xfrm>
          <a:off x="0" y="0"/>
          <a:ext cx="0" cy="0"/>
          <a:chOff x="0" y="0"/>
          <a:chExt cx="0" cy="0"/>
        </a:xfrm>
      </p:grpSpPr>
      <p:sp>
        <p:nvSpPr>
          <p:cNvPr id="75" name="Google Shape;75;p18"/>
          <p:cNvSpPr txBox="1">
            <a:spLocks noGrp="1"/>
          </p:cNvSpPr>
          <p:nvPr>
            <p:ph type="title"/>
          </p:nvPr>
        </p:nvSpPr>
        <p:spPr>
          <a:xfrm rot="5400000">
            <a:off x="7133431" y="1956594"/>
            <a:ext cx="5811838" cy="26289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6" name="Google Shape;76;p18"/>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7" name="Google Shape;77;p18"/>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8" name="Google Shape;78;p1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9" name="Google Shape;79;p1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17"/>
        <p:cNvGrpSpPr/>
        <p:nvPr/>
      </p:nvGrpSpPr>
      <p:grpSpPr>
        <a:xfrm>
          <a:off x="0" y="0"/>
          <a:ext cx="0" cy="0"/>
          <a:chOff x="0" y="0"/>
          <a:chExt cx="0" cy="0"/>
        </a:xfrm>
      </p:grpSpPr>
      <p:sp>
        <p:nvSpPr>
          <p:cNvPr id="18" name="Google Shape;18;p9"/>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9" name="Google Shape;19;p9"/>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0" name="Google Shape;20;p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1" name="Google Shape;21;p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2" name="Google Shape;22;p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3"/>
        <p:cNvGrpSpPr/>
        <p:nvPr/>
      </p:nvGrpSpPr>
      <p:grpSpPr>
        <a:xfrm>
          <a:off x="0" y="0"/>
          <a:ext cx="0" cy="0"/>
          <a:chOff x="0" y="0"/>
          <a:chExt cx="0" cy="0"/>
        </a:xfrm>
      </p:grpSpPr>
      <p:sp>
        <p:nvSpPr>
          <p:cNvPr id="24" name="Google Shape;24;p10"/>
          <p:cNvSpPr txBox="1">
            <a:spLocks noGrp="1"/>
          </p:cNvSpPr>
          <p:nvPr>
            <p:ph type="title"/>
          </p:nvPr>
        </p:nvSpPr>
        <p:spPr>
          <a:xfrm>
            <a:off x="831850" y="1709738"/>
            <a:ext cx="10515600" cy="2852737"/>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5" name="Google Shape;25;p10"/>
          <p:cNvSpPr txBox="1">
            <a:spLocks noGrp="1"/>
          </p:cNvSpPr>
          <p:nvPr>
            <p:ph type="body" idx="1"/>
          </p:nvPr>
        </p:nvSpPr>
        <p:spPr>
          <a:xfrm>
            <a:off x="831850" y="4589463"/>
            <a:ext cx="10515600" cy="150018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rgbClr val="888888"/>
              </a:buClr>
              <a:buSzPts val="2400"/>
              <a:buNone/>
              <a:defRPr sz="2400">
                <a:solidFill>
                  <a:srgbClr val="888888"/>
                </a:solidFill>
              </a:defRPr>
            </a:lvl1pPr>
            <a:lvl2pPr marL="914400" lvl="1" indent="-228600" algn="l">
              <a:lnSpc>
                <a:spcPct val="90000"/>
              </a:lnSpc>
              <a:spcBef>
                <a:spcPts val="500"/>
              </a:spcBef>
              <a:spcAft>
                <a:spcPts val="0"/>
              </a:spcAft>
              <a:buClr>
                <a:srgbClr val="888888"/>
              </a:buClr>
              <a:buSzPts val="2000"/>
              <a:buNone/>
              <a:defRPr sz="2000">
                <a:solidFill>
                  <a:srgbClr val="888888"/>
                </a:solidFill>
              </a:defRPr>
            </a:lvl2pPr>
            <a:lvl3pPr marL="1371600" lvl="2" indent="-228600" algn="l">
              <a:lnSpc>
                <a:spcPct val="90000"/>
              </a:lnSpc>
              <a:spcBef>
                <a:spcPts val="500"/>
              </a:spcBef>
              <a:spcAft>
                <a:spcPts val="0"/>
              </a:spcAft>
              <a:buClr>
                <a:srgbClr val="888888"/>
              </a:buClr>
              <a:buSzPts val="1800"/>
              <a:buNone/>
              <a:defRPr sz="1800">
                <a:solidFill>
                  <a:srgbClr val="888888"/>
                </a:solidFill>
              </a:defRPr>
            </a:lvl3pPr>
            <a:lvl4pPr marL="1828800" lvl="3" indent="-228600" algn="l">
              <a:lnSpc>
                <a:spcPct val="90000"/>
              </a:lnSpc>
              <a:spcBef>
                <a:spcPts val="500"/>
              </a:spcBef>
              <a:spcAft>
                <a:spcPts val="0"/>
              </a:spcAft>
              <a:buClr>
                <a:srgbClr val="888888"/>
              </a:buClr>
              <a:buSzPts val="1600"/>
              <a:buNone/>
              <a:defRPr sz="1600">
                <a:solidFill>
                  <a:srgbClr val="888888"/>
                </a:solidFill>
              </a:defRPr>
            </a:lvl4pPr>
            <a:lvl5pPr marL="2286000" lvl="4" indent="-228600" algn="l">
              <a:lnSpc>
                <a:spcPct val="90000"/>
              </a:lnSpc>
              <a:spcBef>
                <a:spcPts val="500"/>
              </a:spcBef>
              <a:spcAft>
                <a:spcPts val="0"/>
              </a:spcAft>
              <a:buClr>
                <a:srgbClr val="888888"/>
              </a:buClr>
              <a:buSzPts val="1600"/>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endParaRPr/>
          </a:p>
        </p:txBody>
      </p:sp>
      <p:sp>
        <p:nvSpPr>
          <p:cNvPr id="26" name="Google Shape;26;p1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7" name="Google Shape;27;p1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8" name="Google Shape;28;p1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29"/>
        <p:cNvGrpSpPr/>
        <p:nvPr/>
      </p:nvGrpSpPr>
      <p:grpSpPr>
        <a:xfrm>
          <a:off x="0" y="0"/>
          <a:ext cx="0" cy="0"/>
          <a:chOff x="0" y="0"/>
          <a:chExt cx="0" cy="0"/>
        </a:xfrm>
      </p:grpSpPr>
      <p:sp>
        <p:nvSpPr>
          <p:cNvPr id="30" name="Google Shape;30;p1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1" name="Google Shape;31;p11"/>
          <p:cNvSpPr txBox="1">
            <a:spLocks noGrp="1"/>
          </p:cNvSpPr>
          <p:nvPr>
            <p:ph type="body" idx="1"/>
          </p:nvPr>
        </p:nvSpPr>
        <p:spPr>
          <a:xfrm>
            <a:off x="838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2" name="Google Shape;32;p11"/>
          <p:cNvSpPr txBox="1">
            <a:spLocks noGrp="1"/>
          </p:cNvSpPr>
          <p:nvPr>
            <p:ph type="body" idx="2"/>
          </p:nvPr>
        </p:nvSpPr>
        <p:spPr>
          <a:xfrm>
            <a:off x="6172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3" name="Google Shape;33;p1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4" name="Google Shape;34;p1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5" name="Google Shape;35;p1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36"/>
        <p:cNvGrpSpPr/>
        <p:nvPr/>
      </p:nvGrpSpPr>
      <p:grpSpPr>
        <a:xfrm>
          <a:off x="0" y="0"/>
          <a:ext cx="0" cy="0"/>
          <a:chOff x="0" y="0"/>
          <a:chExt cx="0" cy="0"/>
        </a:xfrm>
      </p:grpSpPr>
      <p:sp>
        <p:nvSpPr>
          <p:cNvPr id="37" name="Google Shape;37;p12"/>
          <p:cNvSpPr txBox="1">
            <a:spLocks noGrp="1"/>
          </p:cNvSpPr>
          <p:nvPr>
            <p:ph type="title"/>
          </p:nvPr>
        </p:nvSpPr>
        <p:spPr>
          <a:xfrm>
            <a:off x="839788"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8" name="Google Shape;38;p12"/>
          <p:cNvSpPr txBox="1">
            <a:spLocks noGrp="1"/>
          </p:cNvSpPr>
          <p:nvPr>
            <p:ph type="body" idx="1"/>
          </p:nvPr>
        </p:nvSpPr>
        <p:spPr>
          <a:xfrm>
            <a:off x="839788" y="1681163"/>
            <a:ext cx="5157787"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39" name="Google Shape;39;p12"/>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0" name="Google Shape;40;p12"/>
          <p:cNvSpPr txBox="1">
            <a:spLocks noGrp="1"/>
          </p:cNvSpPr>
          <p:nvPr>
            <p:ph type="body" idx="3"/>
          </p:nvPr>
        </p:nvSpPr>
        <p:spPr>
          <a:xfrm>
            <a:off x="6172200" y="1681163"/>
            <a:ext cx="5183188"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1" name="Google Shape;41;p12"/>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2" name="Google Shape;42;p1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3" name="Google Shape;43;p1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4" name="Google Shape;44;p1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5"/>
        <p:cNvGrpSpPr/>
        <p:nvPr/>
      </p:nvGrpSpPr>
      <p:grpSpPr>
        <a:xfrm>
          <a:off x="0" y="0"/>
          <a:ext cx="0" cy="0"/>
          <a:chOff x="0" y="0"/>
          <a:chExt cx="0" cy="0"/>
        </a:xfrm>
      </p:grpSpPr>
      <p:sp>
        <p:nvSpPr>
          <p:cNvPr id="46" name="Google Shape;46;p13"/>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7" name="Google Shape;47;p1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8" name="Google Shape;48;p1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9" name="Google Shape;49;p1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0"/>
        <p:cNvGrpSpPr/>
        <p:nvPr/>
      </p:nvGrpSpPr>
      <p:grpSpPr>
        <a:xfrm>
          <a:off x="0" y="0"/>
          <a:ext cx="0" cy="0"/>
          <a:chOff x="0" y="0"/>
          <a:chExt cx="0" cy="0"/>
        </a:xfrm>
      </p:grpSpPr>
      <p:sp>
        <p:nvSpPr>
          <p:cNvPr id="51" name="Google Shape;51;p1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2" name="Google Shape;52;p1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3" name="Google Shape;53;p1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4"/>
        <p:cNvGrpSpPr/>
        <p:nvPr/>
      </p:nvGrpSpPr>
      <p:grpSpPr>
        <a:xfrm>
          <a:off x="0" y="0"/>
          <a:ext cx="0" cy="0"/>
          <a:chOff x="0" y="0"/>
          <a:chExt cx="0" cy="0"/>
        </a:xfrm>
      </p:grpSpPr>
      <p:sp>
        <p:nvSpPr>
          <p:cNvPr id="55" name="Google Shape;55;p15"/>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6" name="Google Shape;56;p15"/>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normAutofit/>
          </a:bodyPr>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57" name="Google Shape;57;p15"/>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58" name="Google Shape;58;p1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9" name="Google Shape;59;p1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0" name="Google Shape;60;p1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1"/>
        <p:cNvGrpSpPr/>
        <p:nvPr/>
      </p:nvGrpSpPr>
      <p:grpSpPr>
        <a:xfrm>
          <a:off x="0" y="0"/>
          <a:ext cx="0" cy="0"/>
          <a:chOff x="0" y="0"/>
          <a:chExt cx="0" cy="0"/>
        </a:xfrm>
      </p:grpSpPr>
      <p:sp>
        <p:nvSpPr>
          <p:cNvPr id="62" name="Google Shape;62;p16"/>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3" name="Google Shape;63;p16"/>
          <p:cNvSpPr>
            <a:spLocks noGrp="1"/>
          </p:cNvSpPr>
          <p:nvPr>
            <p:ph type="pic" idx="2"/>
          </p:nvPr>
        </p:nvSpPr>
        <p:spPr>
          <a:xfrm>
            <a:off x="5183188" y="987425"/>
            <a:ext cx="6172200" cy="4873625"/>
          </a:xfrm>
          <a:prstGeom prst="rect">
            <a:avLst/>
          </a:prstGeom>
          <a:noFill/>
          <a:ln>
            <a:noFill/>
          </a:ln>
        </p:spPr>
        <p:txBody>
          <a:bodyPr spcFirstLastPara="1" wrap="square" lIns="91425" tIns="45700" rIns="91425" bIns="45700" anchor="t" anchorCtr="0">
            <a:normAutofit/>
          </a:bodyPr>
          <a:lstStyle>
            <a:lvl1pPr marR="0" lvl="0" algn="l" rtl="0">
              <a:lnSpc>
                <a:spcPct val="90000"/>
              </a:lnSpc>
              <a:spcBef>
                <a:spcPts val="1000"/>
              </a:spcBef>
              <a:spcAft>
                <a:spcPts val="0"/>
              </a:spcAft>
              <a:buClr>
                <a:schemeClr val="dk1"/>
              </a:buClr>
              <a:buSzPts val="3200"/>
              <a:buFont typeface="Arial"/>
              <a:buNone/>
              <a:defRPr sz="3200" b="0" i="0" u="none" strike="noStrike" cap="none">
                <a:solidFill>
                  <a:schemeClr val="dk1"/>
                </a:solidFill>
                <a:latin typeface="Calibri"/>
                <a:ea typeface="Calibri"/>
                <a:cs typeface="Calibri"/>
                <a:sym typeface="Calibri"/>
              </a:defRPr>
            </a:lvl1pPr>
            <a:lvl2pPr marR="0" lvl="1" algn="l" rtl="0">
              <a:lnSpc>
                <a:spcPct val="90000"/>
              </a:lnSpc>
              <a:spcBef>
                <a:spcPts val="500"/>
              </a:spcBef>
              <a:spcAft>
                <a:spcPts val="0"/>
              </a:spcAft>
              <a:buClr>
                <a:schemeClr val="dk1"/>
              </a:buClr>
              <a:buSzPts val="2800"/>
              <a:buFont typeface="Arial"/>
              <a:buNone/>
              <a:defRPr sz="2800" b="0" i="0" u="none" strike="noStrike" cap="none">
                <a:solidFill>
                  <a:schemeClr val="dk1"/>
                </a:solidFill>
                <a:latin typeface="Calibri"/>
                <a:ea typeface="Calibri"/>
                <a:cs typeface="Calibri"/>
                <a:sym typeface="Calibri"/>
              </a:defRPr>
            </a:lvl2pPr>
            <a:lvl3pPr marR="0" lvl="2" algn="l" rtl="0">
              <a:lnSpc>
                <a:spcPct val="90000"/>
              </a:lnSpc>
              <a:spcBef>
                <a:spcPts val="500"/>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3pPr>
            <a:lvl4pPr marR="0" lvl="3"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4pPr>
            <a:lvl5pPr marR="0" lvl="4"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5pPr>
            <a:lvl6pPr marR="0" lvl="5"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6pPr>
            <a:lvl7pPr marR="0" lvl="6"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7pPr>
            <a:lvl8pPr marR="0" lvl="7"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8pPr>
            <a:lvl9pPr marR="0" lvl="8"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9pPr>
          </a:lstStyle>
          <a:p>
            <a:endParaRPr/>
          </a:p>
        </p:txBody>
      </p:sp>
      <p:sp>
        <p:nvSpPr>
          <p:cNvPr id="64" name="Google Shape;64;p16"/>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5" name="Google Shape;65;p1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6" name="Google Shape;66;p1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7" name="Google Shape;67;p1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93C47D"/>
        </a:solidFill>
        <a:effectLst/>
      </p:bgPr>
    </p:bg>
    <p:spTree>
      <p:nvGrpSpPr>
        <p:cNvPr id="1" name="Shape 5"/>
        <p:cNvGrpSpPr/>
        <p:nvPr/>
      </p:nvGrpSpPr>
      <p:grpSpPr>
        <a:xfrm>
          <a:off x="0" y="0"/>
          <a:ext cx="0" cy="0"/>
          <a:chOff x="0" y="0"/>
          <a:chExt cx="0" cy="0"/>
        </a:xfrm>
      </p:grpSpPr>
      <p:sp>
        <p:nvSpPr>
          <p:cNvPr id="6" name="Google Shape;6;p7"/>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7" name="Google Shape;7;p7"/>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8" name="Google Shape;8;p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9" name="Google Shape;9;p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0" name="Google Shape;10;p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www.youtube.com/watch?v=FSbx19GSGg0" TargetMode="External"/><Relationship Id="rId2" Type="http://schemas.openxmlformats.org/officeDocument/2006/relationships/notesSlide" Target="../notesSlides/notesSlide2.xml"/><Relationship Id="rId1" Type="http://schemas.openxmlformats.org/officeDocument/2006/relationships/slideLayout" Target="../slideLayouts/slideLayout6.xml"/><Relationship Id="rId4" Type="http://schemas.openxmlformats.org/officeDocument/2006/relationships/image" Target="../media/image1.jp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Google Shape;84;p1"/>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rmAutofit/>
          </a:bodyPr>
          <a:lstStyle/>
          <a:p>
            <a:pPr marL="0" lvl="0" indent="0" algn="ctr" rtl="0">
              <a:lnSpc>
                <a:spcPct val="90000"/>
              </a:lnSpc>
              <a:spcBef>
                <a:spcPts val="0"/>
              </a:spcBef>
              <a:spcAft>
                <a:spcPts val="0"/>
              </a:spcAft>
              <a:buClr>
                <a:schemeClr val="dk1"/>
              </a:buClr>
              <a:buSzPts val="5400"/>
              <a:buFont typeface="Calibri"/>
              <a:buNone/>
            </a:pPr>
            <a:r>
              <a:rPr lang="en-US" sz="5400"/>
              <a:t>Managing Student Expectations for Online Learning </a:t>
            </a:r>
            <a:endParaRPr sz="540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88"/>
        <p:cNvGrpSpPr/>
        <p:nvPr/>
      </p:nvGrpSpPr>
      <p:grpSpPr>
        <a:xfrm>
          <a:off x="0" y="0"/>
          <a:ext cx="0" cy="0"/>
          <a:chOff x="0" y="0"/>
          <a:chExt cx="0" cy="0"/>
        </a:xfrm>
      </p:grpSpPr>
      <p:sp>
        <p:nvSpPr>
          <p:cNvPr id="89" name="Google Shape;89;g8b43c41474_1_5"/>
          <p:cNvSpPr txBox="1">
            <a:spLocks noGrp="1"/>
          </p:cNvSpPr>
          <p:nvPr>
            <p:ph type="title"/>
          </p:nvPr>
        </p:nvSpPr>
        <p:spPr>
          <a:xfrm>
            <a:off x="838200" y="365125"/>
            <a:ext cx="10515600" cy="1325700"/>
          </a:xfrm>
          <a:prstGeom prst="rect">
            <a:avLst/>
          </a:prstGeom>
        </p:spPr>
        <p:txBody>
          <a:bodyPr spcFirstLastPara="1" wrap="square" lIns="91425" tIns="45700" rIns="91425" bIns="45700" anchor="ctr" anchorCtr="0">
            <a:noAutofit/>
          </a:bodyPr>
          <a:lstStyle/>
          <a:p>
            <a:pPr marL="0" lvl="0" indent="0" algn="l" rtl="0">
              <a:spcBef>
                <a:spcPts val="0"/>
              </a:spcBef>
              <a:spcAft>
                <a:spcPts val="0"/>
              </a:spcAft>
              <a:buNone/>
            </a:pPr>
            <a:r>
              <a:rPr lang="en-US"/>
              <a:t>A quick film...</a:t>
            </a:r>
            <a:endParaRPr/>
          </a:p>
        </p:txBody>
      </p:sp>
      <p:pic>
        <p:nvPicPr>
          <p:cNvPr id="90" name="Google Shape;90;g8b43c41474_1_5" descr="In this video, Binyomin Abrams, master lecturer of chemistry at the Boston University College of Arts &amp; Sciences, teaches his first class remotely, and talks about the challenges and rewards of remote teaching and learning during the COVID-19 pandemic.&#10;&#10;It’s perhaps the biggest experiment in higher education in modern times. As universities across the country and world close their campuses and send students home to continue learning remotely, scholars and professors shift to remote teaching, reconnecting with their students via technology amid the global COVID-19 pandemic.&#10;&#10;Read the article &quot;Remote Teaching and Learning in the Time of COVID-19&quot; on BU Today: https://www.bu.edu/articles/2020/remote-teaching-learning-chemistry-during-covid-19-pandemic/" title="Remote Teaching and Learning During the COVID-19 Pandemic: Chemistry 102">
            <a:hlinkClick r:id="rId3"/>
          </p:cNvPr>
          <p:cNvPicPr preferRelativeResize="0"/>
          <p:nvPr/>
        </p:nvPicPr>
        <p:blipFill>
          <a:blip r:embed="rId4">
            <a:alphaModFix/>
          </a:blip>
          <a:stretch>
            <a:fillRect/>
          </a:stretch>
        </p:blipFill>
        <p:spPr>
          <a:xfrm>
            <a:off x="1571550" y="1373050"/>
            <a:ext cx="8850376" cy="5128250"/>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4"/>
        <p:cNvGrpSpPr/>
        <p:nvPr/>
      </p:nvGrpSpPr>
      <p:grpSpPr>
        <a:xfrm>
          <a:off x="0" y="0"/>
          <a:ext cx="0" cy="0"/>
          <a:chOff x="0" y="0"/>
          <a:chExt cx="0" cy="0"/>
        </a:xfrm>
      </p:grpSpPr>
      <p:sp>
        <p:nvSpPr>
          <p:cNvPr id="95" name="Google Shape;95;p2"/>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US"/>
              <a:t>Establishing trust with dedicated online syllabi</a:t>
            </a:r>
            <a:endParaRPr/>
          </a:p>
        </p:txBody>
      </p:sp>
      <p:sp>
        <p:nvSpPr>
          <p:cNvPr id="96" name="Google Shape;96;p2"/>
          <p:cNvSpPr txBox="1">
            <a:spLocks noGrp="1"/>
          </p:cNvSpPr>
          <p:nvPr>
            <p:ph type="body" idx="1"/>
          </p:nvPr>
        </p:nvSpPr>
        <p:spPr>
          <a:xfrm>
            <a:off x="838200" y="1933800"/>
            <a:ext cx="10515600" cy="4351200"/>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chemeClr val="dk1"/>
              </a:buClr>
              <a:buSzPts val="2800"/>
              <a:buNone/>
            </a:pPr>
            <a:r>
              <a:rPr lang="en-US"/>
              <a:t>Dedicated online syllabi can clarify:</a:t>
            </a:r>
            <a:endParaRPr/>
          </a:p>
          <a:p>
            <a:pPr marL="0" lvl="0" indent="0" algn="l" rtl="0">
              <a:lnSpc>
                <a:spcPct val="90000"/>
              </a:lnSpc>
              <a:spcBef>
                <a:spcPts val="1000"/>
              </a:spcBef>
              <a:spcAft>
                <a:spcPts val="0"/>
              </a:spcAft>
              <a:buClr>
                <a:schemeClr val="dk1"/>
              </a:buClr>
              <a:buSzPts val="2800"/>
              <a:buNone/>
            </a:pPr>
            <a:endParaRPr/>
          </a:p>
          <a:p>
            <a:pPr marL="228600" lvl="0" indent="-228600" algn="l" rtl="0">
              <a:lnSpc>
                <a:spcPct val="90000"/>
              </a:lnSpc>
              <a:spcBef>
                <a:spcPts val="1000"/>
              </a:spcBef>
              <a:spcAft>
                <a:spcPts val="0"/>
              </a:spcAft>
              <a:buClr>
                <a:schemeClr val="dk1"/>
              </a:buClr>
              <a:buSzPts val="2800"/>
              <a:buFont typeface="Calibri"/>
              <a:buChar char="-"/>
            </a:pPr>
            <a:r>
              <a:rPr lang="en-US"/>
              <a:t>Office hours</a:t>
            </a:r>
            <a:endParaRPr/>
          </a:p>
          <a:p>
            <a:pPr marL="228600" lvl="0" indent="-228600" algn="l" rtl="0">
              <a:lnSpc>
                <a:spcPct val="90000"/>
              </a:lnSpc>
              <a:spcBef>
                <a:spcPts val="1000"/>
              </a:spcBef>
              <a:spcAft>
                <a:spcPts val="0"/>
              </a:spcAft>
              <a:buClr>
                <a:schemeClr val="dk1"/>
              </a:buClr>
              <a:buSzPts val="2800"/>
              <a:buFont typeface="Calibri"/>
              <a:buChar char="-"/>
            </a:pPr>
            <a:r>
              <a:rPr lang="en-US"/>
              <a:t>Assessment rubrics</a:t>
            </a:r>
            <a:endParaRPr/>
          </a:p>
          <a:p>
            <a:pPr marL="228600" lvl="0" indent="-228600" algn="l" rtl="0">
              <a:lnSpc>
                <a:spcPct val="90000"/>
              </a:lnSpc>
              <a:spcBef>
                <a:spcPts val="1000"/>
              </a:spcBef>
              <a:spcAft>
                <a:spcPts val="0"/>
              </a:spcAft>
              <a:buClr>
                <a:schemeClr val="dk1"/>
              </a:buClr>
              <a:buSzPts val="2800"/>
              <a:buFont typeface="Calibri"/>
              <a:buChar char="-"/>
            </a:pPr>
            <a:r>
              <a:rPr lang="en-US"/>
              <a:t>Access to library resources</a:t>
            </a:r>
            <a:endParaRPr/>
          </a:p>
          <a:p>
            <a:pPr marL="228600" lvl="0" indent="-165100" algn="l" rtl="0">
              <a:lnSpc>
                <a:spcPct val="90000"/>
              </a:lnSpc>
              <a:spcBef>
                <a:spcPts val="1000"/>
              </a:spcBef>
              <a:spcAft>
                <a:spcPts val="0"/>
              </a:spcAft>
              <a:buSzPts val="1800"/>
              <a:buChar char="-"/>
            </a:pPr>
            <a:r>
              <a:rPr lang="en-US"/>
              <a:t>Synchronous delivery vs. Asynchronous delivery</a:t>
            </a:r>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9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9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9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0"/>
        <p:cNvGrpSpPr/>
        <p:nvPr/>
      </p:nvGrpSpPr>
      <p:grpSpPr>
        <a:xfrm>
          <a:off x="0" y="0"/>
          <a:ext cx="0" cy="0"/>
          <a:chOff x="0" y="0"/>
          <a:chExt cx="0" cy="0"/>
        </a:xfrm>
      </p:grpSpPr>
      <p:sp>
        <p:nvSpPr>
          <p:cNvPr id="101" name="Google Shape;101;p3"/>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US"/>
              <a:t>‘Online office hours’</a:t>
            </a:r>
            <a:endParaRPr/>
          </a:p>
        </p:txBody>
      </p:sp>
      <p:sp>
        <p:nvSpPr>
          <p:cNvPr id="102" name="Google Shape;102;p3"/>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p>
            <a:pPr marL="177800" lvl="0" indent="0" algn="l" rtl="0">
              <a:lnSpc>
                <a:spcPct val="90000"/>
              </a:lnSpc>
              <a:spcBef>
                <a:spcPts val="0"/>
              </a:spcBef>
              <a:spcAft>
                <a:spcPts val="0"/>
              </a:spcAft>
              <a:buClr>
                <a:schemeClr val="dk1"/>
              </a:buClr>
              <a:buSzPts val="2800"/>
              <a:buNone/>
            </a:pPr>
            <a:endParaRPr/>
          </a:p>
          <a:p>
            <a:pPr marL="457200" lvl="0" indent="-342900" algn="l" rtl="0">
              <a:lnSpc>
                <a:spcPct val="90000"/>
              </a:lnSpc>
              <a:spcBef>
                <a:spcPts val="0"/>
              </a:spcBef>
              <a:spcAft>
                <a:spcPts val="0"/>
              </a:spcAft>
              <a:buSzPts val="1800"/>
              <a:buChar char="-"/>
            </a:pPr>
            <a:r>
              <a:rPr lang="en-US"/>
              <a:t>Discussion thread related to course assessments</a:t>
            </a:r>
            <a:endParaRPr/>
          </a:p>
          <a:p>
            <a:pPr marL="228600" lvl="0" indent="-50800" algn="l" rtl="0">
              <a:lnSpc>
                <a:spcPct val="90000"/>
              </a:lnSpc>
              <a:spcBef>
                <a:spcPts val="0"/>
              </a:spcBef>
              <a:spcAft>
                <a:spcPts val="0"/>
              </a:spcAft>
              <a:buClr>
                <a:schemeClr val="dk1"/>
              </a:buClr>
              <a:buSzPts val="2800"/>
              <a:buNone/>
            </a:pPr>
            <a:endParaRPr/>
          </a:p>
          <a:p>
            <a:pPr marL="457200" lvl="0" indent="-342900" algn="l" rtl="0">
              <a:lnSpc>
                <a:spcPct val="90000"/>
              </a:lnSpc>
              <a:spcBef>
                <a:spcPts val="0"/>
              </a:spcBef>
              <a:spcAft>
                <a:spcPts val="0"/>
              </a:spcAft>
              <a:buSzPts val="1800"/>
              <a:buChar char="-"/>
            </a:pPr>
            <a:r>
              <a:rPr lang="en-US"/>
              <a:t>Open ‘collaborate’ session at a designated time</a:t>
            </a:r>
            <a:endParaRPr/>
          </a:p>
          <a:p>
            <a:pPr marL="0" lvl="0" indent="0" algn="l" rtl="0">
              <a:lnSpc>
                <a:spcPct val="90000"/>
              </a:lnSpc>
              <a:spcBef>
                <a:spcPts val="0"/>
              </a:spcBef>
              <a:spcAft>
                <a:spcPts val="0"/>
              </a:spcAft>
              <a:buNone/>
            </a:pPr>
            <a:endParaRPr/>
          </a:p>
          <a:p>
            <a:pPr marL="457200" lvl="0" indent="-342900" algn="l" rtl="0">
              <a:lnSpc>
                <a:spcPct val="90000"/>
              </a:lnSpc>
              <a:spcBef>
                <a:spcPts val="0"/>
              </a:spcBef>
              <a:spcAft>
                <a:spcPts val="0"/>
              </a:spcAft>
              <a:buSzPts val="1800"/>
              <a:buChar char="-"/>
            </a:pPr>
            <a:r>
              <a:rPr lang="en-US"/>
              <a:t>Students and instructors benefit when e-mail is kept to a minimum</a:t>
            </a:r>
            <a:br>
              <a:rPr lang="en-US"/>
            </a:br>
            <a:br>
              <a:rPr lang="en-US"/>
            </a:br>
            <a:r>
              <a:rPr lang="en-US" b="1"/>
              <a:t>Other ideas for creating online office hours?</a:t>
            </a:r>
            <a:endParaRPr b="1"/>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0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02">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02">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06"/>
        <p:cNvGrpSpPr/>
        <p:nvPr/>
      </p:nvGrpSpPr>
      <p:grpSpPr>
        <a:xfrm>
          <a:off x="0" y="0"/>
          <a:ext cx="0" cy="0"/>
          <a:chOff x="0" y="0"/>
          <a:chExt cx="0" cy="0"/>
        </a:xfrm>
      </p:grpSpPr>
      <p:sp>
        <p:nvSpPr>
          <p:cNvPr id="107" name="Google Shape;107;p4"/>
          <p:cNvSpPr txBox="1">
            <a:spLocks noGrp="1"/>
          </p:cNvSpPr>
          <p:nvPr>
            <p:ph type="title"/>
          </p:nvPr>
        </p:nvSpPr>
        <p:spPr>
          <a:xfrm>
            <a:off x="739050" y="500050"/>
            <a:ext cx="10515600" cy="1325700"/>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US"/>
              <a:t>Assessment rubrics</a:t>
            </a:r>
            <a:endParaRPr/>
          </a:p>
        </p:txBody>
      </p:sp>
      <p:sp>
        <p:nvSpPr>
          <p:cNvPr id="108" name="Google Shape;108;p4"/>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None/>
            </a:pPr>
            <a:endParaRPr/>
          </a:p>
          <a:p>
            <a:pPr marL="457200" lvl="0" indent="-342900" algn="l" rtl="0">
              <a:lnSpc>
                <a:spcPct val="90000"/>
              </a:lnSpc>
              <a:spcBef>
                <a:spcPts val="0"/>
              </a:spcBef>
              <a:spcAft>
                <a:spcPts val="0"/>
              </a:spcAft>
              <a:buSzPts val="1800"/>
              <a:buChar char="-"/>
            </a:pPr>
            <a:r>
              <a:rPr lang="en-US"/>
              <a:t>Rubrics for class participation are especially important, as expectations surrounding participation are vague without them</a:t>
            </a:r>
            <a:endParaRPr/>
          </a:p>
          <a:p>
            <a:pPr marL="0" lvl="0" indent="0" algn="l" rtl="0">
              <a:lnSpc>
                <a:spcPct val="90000"/>
              </a:lnSpc>
              <a:spcBef>
                <a:spcPts val="0"/>
              </a:spcBef>
              <a:spcAft>
                <a:spcPts val="0"/>
              </a:spcAft>
              <a:buNone/>
            </a:pPr>
            <a:endParaRPr/>
          </a:p>
          <a:p>
            <a:pPr marL="457200" lvl="0" indent="-342900" algn="l" rtl="0">
              <a:lnSpc>
                <a:spcPct val="90000"/>
              </a:lnSpc>
              <a:spcBef>
                <a:spcPts val="0"/>
              </a:spcBef>
              <a:spcAft>
                <a:spcPts val="0"/>
              </a:spcAft>
              <a:buSzPts val="1800"/>
              <a:buChar char="-"/>
            </a:pPr>
            <a:r>
              <a:rPr lang="en-US"/>
              <a:t>Using examples could aid in clarifying a rubric</a:t>
            </a:r>
            <a:endParaRPr/>
          </a:p>
          <a:p>
            <a:pPr marL="0" lvl="0" indent="0" algn="l" rtl="0">
              <a:lnSpc>
                <a:spcPct val="90000"/>
              </a:lnSpc>
              <a:spcBef>
                <a:spcPts val="0"/>
              </a:spcBef>
              <a:spcAft>
                <a:spcPts val="0"/>
              </a:spcAft>
              <a:buNone/>
            </a:pPr>
            <a:endParaRPr/>
          </a:p>
          <a:p>
            <a:pPr marL="457200" lvl="0" indent="-342900" algn="l" rtl="0">
              <a:lnSpc>
                <a:spcPct val="90000"/>
              </a:lnSpc>
              <a:spcBef>
                <a:spcPts val="0"/>
              </a:spcBef>
              <a:spcAft>
                <a:spcPts val="0"/>
              </a:spcAft>
              <a:buSzPts val="1800"/>
              <a:buChar char="-"/>
            </a:pPr>
            <a:r>
              <a:rPr lang="en-US"/>
              <a:t>Sharing is caring! Writing rubrics presents an opportunity for collaboration amongst instructors and students</a:t>
            </a:r>
            <a:endParaRPr/>
          </a:p>
          <a:p>
            <a:pPr marL="457200" lvl="0" indent="0" algn="l" rtl="0">
              <a:lnSpc>
                <a:spcPct val="90000"/>
              </a:lnSpc>
              <a:spcBef>
                <a:spcPts val="0"/>
              </a:spcBef>
              <a:spcAft>
                <a:spcPts val="0"/>
              </a:spcAft>
              <a:buNone/>
            </a:pPr>
            <a:endParaRPr/>
          </a:p>
          <a:p>
            <a:pPr marL="457200" lvl="0" indent="0" algn="l" rtl="0">
              <a:lnSpc>
                <a:spcPct val="90000"/>
              </a:lnSpc>
              <a:spcBef>
                <a:spcPts val="0"/>
              </a:spcBef>
              <a:spcAft>
                <a:spcPts val="0"/>
              </a:spcAft>
              <a:buNone/>
            </a:pPr>
            <a:r>
              <a:rPr lang="en-US" b="1"/>
              <a:t>What are the barriers to employing rubric best practices?</a:t>
            </a:r>
            <a:br>
              <a:rPr lang="en-US" b="1"/>
            </a:br>
            <a:endParaRPr b="1"/>
          </a:p>
          <a:p>
            <a:pPr marL="0" lvl="0" indent="0" algn="l" rtl="0">
              <a:lnSpc>
                <a:spcPct val="90000"/>
              </a:lnSpc>
              <a:spcBef>
                <a:spcPts val="0"/>
              </a:spcBef>
              <a:spcAft>
                <a:spcPts val="0"/>
              </a:spcAft>
              <a:buNone/>
            </a:pPr>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8">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8">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08">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08">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08">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08">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08">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108">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12"/>
        <p:cNvGrpSpPr/>
        <p:nvPr/>
      </p:nvGrpSpPr>
      <p:grpSpPr>
        <a:xfrm>
          <a:off x="0" y="0"/>
          <a:ext cx="0" cy="0"/>
          <a:chOff x="0" y="0"/>
          <a:chExt cx="0" cy="0"/>
        </a:xfrm>
      </p:grpSpPr>
      <p:sp>
        <p:nvSpPr>
          <p:cNvPr id="113" name="Google Shape;113;p5"/>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US"/>
              <a:t>Access to Library Resources</a:t>
            </a:r>
            <a:endParaRPr/>
          </a:p>
        </p:txBody>
      </p:sp>
      <p:sp>
        <p:nvSpPr>
          <p:cNvPr id="114" name="Google Shape;114;p5"/>
          <p:cNvSpPr txBox="1">
            <a:spLocks noGrp="1"/>
          </p:cNvSpPr>
          <p:nvPr>
            <p:ph type="body" idx="1"/>
          </p:nvPr>
        </p:nvSpPr>
        <p:spPr>
          <a:xfrm>
            <a:off x="783825" y="1173525"/>
            <a:ext cx="10515600" cy="4351200"/>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None/>
            </a:pPr>
            <a:endParaRPr/>
          </a:p>
          <a:p>
            <a:pPr marL="0" lvl="0" indent="0" algn="l" rtl="0">
              <a:lnSpc>
                <a:spcPct val="90000"/>
              </a:lnSpc>
              <a:spcBef>
                <a:spcPts val="0"/>
              </a:spcBef>
              <a:spcAft>
                <a:spcPts val="0"/>
              </a:spcAft>
              <a:buNone/>
            </a:pPr>
            <a:r>
              <a:rPr lang="en-US"/>
              <a:t>How will library resources be utilized or accessed in the Fall?</a:t>
            </a:r>
            <a:endParaRPr/>
          </a:p>
          <a:p>
            <a:pPr marL="0" lvl="0" indent="0" algn="l" rtl="0">
              <a:lnSpc>
                <a:spcPct val="90000"/>
              </a:lnSpc>
              <a:spcBef>
                <a:spcPts val="0"/>
              </a:spcBef>
              <a:spcAft>
                <a:spcPts val="0"/>
              </a:spcAft>
              <a:buNone/>
            </a:pPr>
            <a:endParaRPr/>
          </a:p>
          <a:p>
            <a:pPr marL="0" lvl="0" indent="0" algn="l" rtl="0">
              <a:lnSpc>
                <a:spcPct val="90000"/>
              </a:lnSpc>
              <a:spcBef>
                <a:spcPts val="0"/>
              </a:spcBef>
              <a:spcAft>
                <a:spcPts val="0"/>
              </a:spcAft>
              <a:buNone/>
            </a:pPr>
            <a:r>
              <a:rPr lang="en-US"/>
              <a:t>Will the library be open with social distancing protocols in place ? </a:t>
            </a:r>
            <a:endParaRPr/>
          </a:p>
          <a:p>
            <a:pPr marL="0" lvl="0" indent="0" algn="l" rtl="0">
              <a:lnSpc>
                <a:spcPct val="90000"/>
              </a:lnSpc>
              <a:spcBef>
                <a:spcPts val="0"/>
              </a:spcBef>
              <a:spcAft>
                <a:spcPts val="0"/>
              </a:spcAft>
              <a:buNone/>
            </a:pPr>
            <a:endParaRPr/>
          </a:p>
          <a:p>
            <a:pPr marL="0" lvl="0" indent="0" algn="l" rtl="0">
              <a:lnSpc>
                <a:spcPct val="90000"/>
              </a:lnSpc>
              <a:spcBef>
                <a:spcPts val="0"/>
              </a:spcBef>
              <a:spcAft>
                <a:spcPts val="0"/>
              </a:spcAft>
              <a:buNone/>
            </a:pPr>
            <a:r>
              <a:rPr lang="en-US"/>
              <a:t>“On Reserve” items </a:t>
            </a:r>
            <a:endParaRPr/>
          </a:p>
          <a:p>
            <a:pPr marL="0" lvl="0" indent="0" algn="l" rtl="0">
              <a:lnSpc>
                <a:spcPct val="90000"/>
              </a:lnSpc>
              <a:spcBef>
                <a:spcPts val="0"/>
              </a:spcBef>
              <a:spcAft>
                <a:spcPts val="0"/>
              </a:spcAft>
              <a:buNone/>
            </a:pPr>
            <a:endParaRPr/>
          </a:p>
          <a:p>
            <a:pPr marL="0" lvl="0" indent="0" algn="l" rtl="0">
              <a:lnSpc>
                <a:spcPct val="90000"/>
              </a:lnSpc>
              <a:spcBef>
                <a:spcPts val="0"/>
              </a:spcBef>
              <a:spcAft>
                <a:spcPts val="0"/>
              </a:spcAft>
              <a:buNone/>
            </a:pPr>
            <a:r>
              <a:rPr lang="en-US"/>
              <a:t>Material request service “click and collect”</a:t>
            </a:r>
            <a:endParaRPr/>
          </a:p>
          <a:p>
            <a:pPr marL="0" lvl="0" indent="0" algn="l" rtl="0">
              <a:lnSpc>
                <a:spcPct val="90000"/>
              </a:lnSpc>
              <a:spcBef>
                <a:spcPts val="0"/>
              </a:spcBef>
              <a:spcAft>
                <a:spcPts val="0"/>
              </a:spcAft>
              <a:buNone/>
            </a:pPr>
            <a:endParaRPr/>
          </a:p>
          <a:p>
            <a:pPr marL="0" lvl="0" indent="0" algn="l" rtl="0">
              <a:lnSpc>
                <a:spcPct val="90000"/>
              </a:lnSpc>
              <a:spcBef>
                <a:spcPts val="0"/>
              </a:spcBef>
              <a:spcAft>
                <a:spcPts val="0"/>
              </a:spcAft>
              <a:buNone/>
            </a:pPr>
            <a:r>
              <a:rPr lang="en-US"/>
              <a:t>Access to UNBC archive materials</a:t>
            </a:r>
            <a:endParaRPr/>
          </a:p>
          <a:p>
            <a:pPr marL="0" lvl="0" indent="0" algn="l" rtl="0">
              <a:lnSpc>
                <a:spcPct val="90000"/>
              </a:lnSpc>
              <a:spcBef>
                <a:spcPts val="0"/>
              </a:spcBef>
              <a:spcAft>
                <a:spcPts val="0"/>
              </a:spcAft>
              <a:buNone/>
            </a:pPr>
            <a:endParaRPr/>
          </a:p>
          <a:p>
            <a:pPr marL="0" lvl="0" indent="0" algn="l" rtl="0">
              <a:lnSpc>
                <a:spcPct val="90000"/>
              </a:lnSpc>
              <a:spcBef>
                <a:spcPts val="0"/>
              </a:spcBef>
              <a:spcAft>
                <a:spcPts val="0"/>
              </a:spcAft>
              <a:buNone/>
            </a:pPr>
            <a:r>
              <a:rPr lang="en-US"/>
              <a:t>Bookstore - textbooks are listed and available from bookstore website</a:t>
            </a:r>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1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14">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14">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14">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14">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14">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114">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114">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114">
                                            <p:txEl>
                                              <p:pRg st="10" end="10"/>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114">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18"/>
        <p:cNvGrpSpPr/>
        <p:nvPr/>
      </p:nvGrpSpPr>
      <p:grpSpPr>
        <a:xfrm>
          <a:off x="0" y="0"/>
          <a:ext cx="0" cy="0"/>
          <a:chOff x="0" y="0"/>
          <a:chExt cx="0" cy="0"/>
        </a:xfrm>
      </p:grpSpPr>
      <p:sp>
        <p:nvSpPr>
          <p:cNvPr id="119" name="Google Shape;119;p6"/>
          <p:cNvSpPr txBox="1">
            <a:spLocks noGrp="1"/>
          </p:cNvSpPr>
          <p:nvPr>
            <p:ph type="title"/>
          </p:nvPr>
        </p:nvSpPr>
        <p:spPr>
          <a:xfrm>
            <a:off x="794725" y="375975"/>
            <a:ext cx="10515600" cy="1325700"/>
          </a:xfrm>
          <a:prstGeom prst="rect">
            <a:avLst/>
          </a:prstGeom>
          <a:noFill/>
          <a:ln>
            <a:noFill/>
          </a:ln>
        </p:spPr>
        <p:txBody>
          <a:bodyPr spcFirstLastPara="1" wrap="square" lIns="91425" tIns="45700" rIns="91425" bIns="45700" anchor="ctr" anchorCtr="0">
            <a:normAutofit/>
          </a:bodyPr>
          <a:lstStyle/>
          <a:p>
            <a:pPr marL="0" lvl="0" indent="0" algn="l" rtl="0">
              <a:spcBef>
                <a:spcPts val="1000"/>
              </a:spcBef>
              <a:spcAft>
                <a:spcPts val="0"/>
              </a:spcAft>
              <a:buNone/>
            </a:pPr>
            <a:r>
              <a:rPr lang="en-US"/>
              <a:t>Synchronous delivery vs. Asynchronous delivery</a:t>
            </a:r>
            <a:endParaRPr/>
          </a:p>
        </p:txBody>
      </p:sp>
      <p:sp>
        <p:nvSpPr>
          <p:cNvPr id="120" name="Google Shape;120;p6"/>
          <p:cNvSpPr txBox="1">
            <a:spLocks noGrp="1"/>
          </p:cNvSpPr>
          <p:nvPr>
            <p:ph type="body" idx="1"/>
          </p:nvPr>
        </p:nvSpPr>
        <p:spPr>
          <a:xfrm>
            <a:off x="970400" y="1955125"/>
            <a:ext cx="10515600" cy="4351200"/>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None/>
            </a:pPr>
            <a:r>
              <a:rPr lang="en-US"/>
              <a:t>Asynchronous</a:t>
            </a:r>
            <a:endParaRPr/>
          </a:p>
          <a:p>
            <a:pPr marL="0" lvl="0" indent="0" algn="l" rtl="0">
              <a:lnSpc>
                <a:spcPct val="90000"/>
              </a:lnSpc>
              <a:spcBef>
                <a:spcPts val="0"/>
              </a:spcBef>
              <a:spcAft>
                <a:spcPts val="0"/>
              </a:spcAft>
              <a:buNone/>
            </a:pPr>
            <a:endParaRPr/>
          </a:p>
          <a:p>
            <a:pPr marL="457200" lvl="0" indent="-342900" algn="l" rtl="0">
              <a:lnSpc>
                <a:spcPct val="90000"/>
              </a:lnSpc>
              <a:spcBef>
                <a:spcPts val="0"/>
              </a:spcBef>
              <a:spcAft>
                <a:spcPts val="0"/>
              </a:spcAft>
              <a:buSzPts val="1800"/>
              <a:buChar char="-"/>
            </a:pPr>
            <a:r>
              <a:rPr lang="en-US"/>
              <a:t>Recorded lectures should be shorter than in-person lectures</a:t>
            </a:r>
            <a:endParaRPr/>
          </a:p>
          <a:p>
            <a:pPr marL="457200" lvl="0" indent="-342900" algn="l" rtl="0">
              <a:lnSpc>
                <a:spcPct val="90000"/>
              </a:lnSpc>
              <a:spcBef>
                <a:spcPts val="0"/>
              </a:spcBef>
              <a:spcAft>
                <a:spcPts val="0"/>
              </a:spcAft>
              <a:buSzPts val="1800"/>
              <a:buChar char="-"/>
            </a:pPr>
            <a:r>
              <a:rPr lang="en-US"/>
              <a:t>Consistency in discussion board moderation</a:t>
            </a:r>
            <a:endParaRPr/>
          </a:p>
          <a:p>
            <a:pPr marL="0" lvl="0" indent="0" algn="l" rtl="0">
              <a:lnSpc>
                <a:spcPct val="90000"/>
              </a:lnSpc>
              <a:spcBef>
                <a:spcPts val="0"/>
              </a:spcBef>
              <a:spcAft>
                <a:spcPts val="0"/>
              </a:spcAft>
              <a:buNone/>
            </a:pPr>
            <a:endParaRPr/>
          </a:p>
          <a:p>
            <a:pPr marL="0" lvl="0" indent="0" algn="l" rtl="0">
              <a:lnSpc>
                <a:spcPct val="90000"/>
              </a:lnSpc>
              <a:spcBef>
                <a:spcPts val="0"/>
              </a:spcBef>
              <a:spcAft>
                <a:spcPts val="0"/>
              </a:spcAft>
              <a:buNone/>
            </a:pPr>
            <a:r>
              <a:rPr lang="en-US"/>
              <a:t>Synchronous</a:t>
            </a:r>
            <a:endParaRPr/>
          </a:p>
          <a:p>
            <a:pPr marL="0" lvl="0" indent="0" algn="l" rtl="0">
              <a:lnSpc>
                <a:spcPct val="90000"/>
              </a:lnSpc>
              <a:spcBef>
                <a:spcPts val="0"/>
              </a:spcBef>
              <a:spcAft>
                <a:spcPts val="0"/>
              </a:spcAft>
              <a:buNone/>
            </a:pPr>
            <a:endParaRPr/>
          </a:p>
          <a:p>
            <a:pPr marL="457200" lvl="0" indent="-342900" algn="l" rtl="0">
              <a:lnSpc>
                <a:spcPct val="90000"/>
              </a:lnSpc>
              <a:spcBef>
                <a:spcPts val="0"/>
              </a:spcBef>
              <a:spcAft>
                <a:spcPts val="0"/>
              </a:spcAft>
              <a:buSzPts val="1800"/>
              <a:buChar char="-"/>
            </a:pPr>
            <a:r>
              <a:rPr lang="en-US"/>
              <a:t>Encourage students to share video</a:t>
            </a:r>
            <a:endParaRPr/>
          </a:p>
          <a:p>
            <a:pPr marL="457200" lvl="0" indent="-342900" algn="l" rtl="0">
              <a:lnSpc>
                <a:spcPct val="90000"/>
              </a:lnSpc>
              <a:spcBef>
                <a:spcPts val="0"/>
              </a:spcBef>
              <a:spcAft>
                <a:spcPts val="0"/>
              </a:spcAft>
              <a:buSzPts val="1800"/>
              <a:buChar char="-"/>
            </a:pPr>
            <a:r>
              <a:rPr lang="en-US"/>
              <a:t>Explicit opportunities for interaction</a:t>
            </a:r>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20">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20">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20">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20">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20">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20">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20">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120">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24"/>
        <p:cNvGrpSpPr/>
        <p:nvPr/>
      </p:nvGrpSpPr>
      <p:grpSpPr>
        <a:xfrm>
          <a:off x="0" y="0"/>
          <a:ext cx="0" cy="0"/>
          <a:chOff x="0" y="0"/>
          <a:chExt cx="0" cy="0"/>
        </a:xfrm>
      </p:grpSpPr>
      <p:sp>
        <p:nvSpPr>
          <p:cNvPr id="125" name="Google Shape;125;g8b43c41474_0_0"/>
          <p:cNvSpPr txBox="1">
            <a:spLocks noGrp="1"/>
          </p:cNvSpPr>
          <p:nvPr>
            <p:ph type="title"/>
          </p:nvPr>
        </p:nvSpPr>
        <p:spPr>
          <a:xfrm>
            <a:off x="838200" y="365125"/>
            <a:ext cx="10515600" cy="1325700"/>
          </a:xfrm>
          <a:prstGeom prst="rect">
            <a:avLst/>
          </a:prstGeom>
        </p:spPr>
        <p:txBody>
          <a:bodyPr spcFirstLastPara="1" wrap="square" lIns="91425" tIns="45700" rIns="91425" bIns="45700" anchor="ctr" anchorCtr="0">
            <a:noAutofit/>
          </a:bodyPr>
          <a:lstStyle/>
          <a:p>
            <a:pPr marL="0" lvl="0" indent="0" algn="l" rtl="0">
              <a:spcBef>
                <a:spcPts val="0"/>
              </a:spcBef>
              <a:spcAft>
                <a:spcPts val="0"/>
              </a:spcAft>
              <a:buNone/>
            </a:pPr>
            <a:r>
              <a:rPr lang="en-US"/>
              <a:t>Final thoughts...</a:t>
            </a:r>
            <a:endParaRPr/>
          </a:p>
        </p:txBody>
      </p:sp>
      <p:sp>
        <p:nvSpPr>
          <p:cNvPr id="126" name="Google Shape;126;g8b43c41474_0_0"/>
          <p:cNvSpPr txBox="1">
            <a:spLocks noGrp="1"/>
          </p:cNvSpPr>
          <p:nvPr>
            <p:ph type="body" idx="1"/>
          </p:nvPr>
        </p:nvSpPr>
        <p:spPr>
          <a:xfrm>
            <a:off x="838200" y="2662500"/>
            <a:ext cx="10515600" cy="4351200"/>
          </a:xfrm>
          <a:prstGeom prst="rect">
            <a:avLst/>
          </a:prstGeom>
        </p:spPr>
        <p:txBody>
          <a:bodyPr spcFirstLastPara="1" wrap="square" lIns="91425" tIns="45700" rIns="91425" bIns="45700" anchor="t" anchorCtr="0">
            <a:noAutofit/>
          </a:bodyPr>
          <a:lstStyle/>
          <a:p>
            <a:pPr marL="0" lvl="0" indent="0" algn="l" rtl="0">
              <a:spcBef>
                <a:spcPts val="1000"/>
              </a:spcBef>
              <a:spcAft>
                <a:spcPts val="0"/>
              </a:spcAft>
              <a:buNone/>
            </a:pPr>
            <a:r>
              <a:rPr lang="en-US"/>
              <a:t>How do you envision managing student expectations for online learning? </a:t>
            </a:r>
            <a:endParaRPr/>
          </a:p>
        </p:txBody>
      </p:sp>
    </p:spTree>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235</Words>
  <Application>Microsoft Office PowerPoint</Application>
  <PresentationFormat>Widescreen</PresentationFormat>
  <Paragraphs>51</Paragraphs>
  <Slides>8</Slides>
  <Notes>8</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8</vt:i4>
      </vt:variant>
    </vt:vector>
  </HeadingPairs>
  <TitlesOfParts>
    <vt:vector size="11" baseType="lpstr">
      <vt:lpstr>Arial</vt:lpstr>
      <vt:lpstr>Calibri</vt:lpstr>
      <vt:lpstr>Office Theme</vt:lpstr>
      <vt:lpstr>Managing Student Expectations for Online Learning </vt:lpstr>
      <vt:lpstr>A quick film...</vt:lpstr>
      <vt:lpstr>Establishing trust with dedicated online syllabi</vt:lpstr>
      <vt:lpstr>‘Online office hours’</vt:lpstr>
      <vt:lpstr>Assessment rubrics</vt:lpstr>
      <vt:lpstr>Access to Library Resources</vt:lpstr>
      <vt:lpstr>Synchronous delivery vs. Asynchronous delivery</vt:lpstr>
      <vt:lpstr>Final thoughts...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Managing Student Expectations for Online Learning </dc:title>
  <dc:creator>Zach Fleck</dc:creator>
  <cp:lastModifiedBy>Melanie Knutson</cp:lastModifiedBy>
  <cp:revision>1</cp:revision>
  <dcterms:created xsi:type="dcterms:W3CDTF">2020-07-02T20:58:11Z</dcterms:created>
  <dcterms:modified xsi:type="dcterms:W3CDTF">2021-01-06T20:12:27Z</dcterms:modified>
</cp:coreProperties>
</file>